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02" r:id="rId33"/>
    <p:sldId id="294" r:id="rId34"/>
    <p:sldId id="295" r:id="rId35"/>
    <p:sldId id="296" r:id="rId36"/>
    <p:sldId id="298" r:id="rId37"/>
    <p:sldId id="299" r:id="rId38"/>
    <p:sldId id="303" r:id="rId39"/>
    <p:sldId id="304" r:id="rId40"/>
    <p:sldId id="305" r:id="rId41"/>
    <p:sldId id="306" r:id="rId42"/>
    <p:sldId id="307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3E4BD5-547C-4A87-84D6-821D6B8F9673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F7A07A6-FA84-4095-ACFC-E52A5DAA33D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ga9QRCQY3pk/U5kJkQjvNfI/AAAAAAAADmc/QdOmTqLaRC8/s1600/Imagen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228600"/>
            <a:ext cx="6629400" cy="11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 descr="data:image/jpeg;base64,/9j/4AAQSkZJRgABAQAAAQABAAD/2wCEAAkGBxMTBhITEhEVFhMTGBgVExAXExQWFRkWFxMXGBcdFB0YHCgkGBoxHxUXITEjJTUrMS4uFyAzRDMsOCgtLisBCgoKDgwMFRAQGCwlHB43MisrKzc3NysrLDgrLCwuKysrLCs3LCwrKysrLCs3KysrKysrKyssKysrKysrKysrK//AABEIAMUA/wMBIgACEQEDEQH/xAAbAAEAAgMBAQAAAAAAAAAAAAAABAUBAgMGB//EAEIQAAEDAwIEBAEJBQUJAQAAAAEAAhEDEiEEMQUiQVETMmFxkwYVI0JUcoGR0QcUJFJkNTZDobMlRHOSsbLB4fEW/8QAFwEBAQEBAAAAAAAAAAAAAAAAAAECBP/EABwRAQACAgMBAAAAAAAAAAAAAAABAhNRAxExFP/aAAwDAQACEQMRAD8A+4oiICIiAiIgIiICIiAiIgIiICIiAiIgIiICIiAiIgIiICIiAiIgIiICIiAiIgIiICIiAiIgIiICIiAiIgIiICIiAiIgIiICIiAiIgIiICIiAiIgIiICIiAiIgIiICIiAiIgIiICIiAiIgIiICIiAiIgIiICIiAiIgIiICIiAiIgIiICIiAiIgIiICIiAiIgIiICLUHnWyAiLjqK9o2JJBIAEmBuYnO4wMoOj3gDJ9vX27lQ6vE2i6MlouIOMQHSO4gk47Rha6d5q6eHYItc2oMtncRgdhI7OHddv3VlvPB94AzLeUdMOt9oCDiNe7xQ20S5zmtMkgWPLTd+UjvMdJXTR6294FsS0Omd5jbGRv8AkMZC4P1TBIFNtp8xMAEz1xHXr1MbzHSnqGXnkgnBLcnGOwJM4wDt6IJNLUtccOEy4AdSWGHR3XZU79APNTNzesZcAHFxAzkF1sjGGxkkqRpdX9IQfLdYyZLzDWgzEzm6T0j8gsEREBERAREQEREHLVallOgX1HtYxu73EAD3JUDS/KHTVNU2m2sL3eVpa5pdieW4C78FQftIe9jNJWtvpUawfUZ0JBFk/k4T3cFe8P1en1lClWpuDvDdcNg9jrS0hw6YcfdBL13EqVETVqBgP1nYbn12nGygn5VaIf73R/5wVB/aR/dKr96n/qtWeCV9M75JUKdWpSg0WNc0vbOWARvIP/lB6DVaplOjc91rRu4gwMTJ7D1Krv8A9Ro/tVH3vEfmpnF/7Krf8N//AGFeS/Zzp2VPkbUZVANN1R4cHbRa38vdB7WlVa6kHNcHNOQ4EEEehG63XjP2WMeOA1CSfDNV3hT1EAOI9Jn8QV7NAREQEREBERBwDv4kj0C7qEXfx59gpqJDDjDSe3bJ/BVFFvi6sGXOaCXX/SMgQQBBiDnBbuAQet0riZwwQ/eZaAcgYmRaMmZdjlWKVVzaDSGl4fLnOEAiYjAkH1jrJ6oriNQW6l8kW05DKY3iwHM7mMySN/QzEFVxeS6ZDTLoAEz0zy5iASNusFS9fq2vYGtZeXDYjO5AA9Za7MwInsDGq0jTpNpk585IAgEmAGzGAGkDbpsg0FXl/miZJ9nQDmQ3G3efZYFT6LAkAgDckw57BjeYpM2zlcW1MiDJFuNgMhuDIgT7dM4zuRDsbSLcNzAhsCcAYgbkz3MhIbqPDrEiJJhxDYuIEZjfbbONpg3S3MZUAqBtw2eyRn3zBGZ7HBzAVUdPymTHoTOJIE4PUHPodwIdI4U9zdWBFzX4dBEA80HJn6ruhkGcbALTh1YO04gEN+pcRJHcAdMwPbtBMtVAAZxEmRi1gyA6CByiZL9wemwGYVugIiICIiAiIgj1zTe40XgOuaS5hEgtmDPdeCfwo8P+W2m8Bx8LVEtNMmYAIDge4FwcDvg/j7DinBfF1tOs2tVpVaYLQ+mWwWuIJDg5pDhgLGi4E1vEBXqVKlasAWtqVLYYDv4bWNDW+8T6oK79pH90qv3qf+q1bfJ7gmnqfJrTF1CncaVJ3iCmy+4NaZuiZkKy47wZuq0nh1HvayQS1hYJIMiSWk/koFL5KW6Pwma3VtpgQGipSwOwPhyEFrxN4PB6pBBBpPIIyCCwwQvJfs50NOt8lS2oC5vivllzg0y1mHgEBw9DK9dqdAH8NNEOcxpbZLbbrbbY5geiicA4AzSUSylUqFhJcWPLCJIAmQwHoOqC1pUw2mGtADQIDQAAANgANgtkRAREQEREBERBXu/tM+wVgoDh/tI+wU9EhX8Ta1pD3VXM2aAGhwJ5jBFpJ3OPQLfUVbQKcxc21r8+bYT/APZVX8oaQdrAC4ZaJFpkNFRpJ35h7ZmO6sdfLtA0hrgJaSADe1siYaBk+h9cGIJUQAsrl+AWC1wLo3MyIaZORIj+U4Mhc9RXvaC7ceQidyczgA+U7jEEwRE7Uy0uybmlsiHB0w0XXkg4HKJBMyBmFk0KR091wpEuIAvkF1wnfI5om2J3zhBCDOQgNiO8yQ2RInbzOmIm4nY5maK0Og+UTLgTvMggwMQ3aI99z2dwz6E80gEHlGcHmAHfH5yoVOlLCA0yGwTHlEtJA/l6HJJIEzCDrqGOYdg5l0BwAINNzDI9jbaRt5IjYc9NV+mAESSwkjO1WmG/iWbnqAFtpNU5h7tOYPl339M9ffrC2o6SNRRcwQ0ua3bowVyZ9MMyMG0Qgm68N/eATWs2bAkOmCRkHlbmfUgZjCsQcKg4npnO4gTaQ0wJDS8mLRItyN+uBaDOVftbDQB0wgyuFfTXHzvH3XELuikx2kxE+q93Cgf8av8AFctDwYfaNR8YqzRZx10xippV/M39RqPjH9E+Zv6jUfGP6K0VPrtG88UD2tlpYWPDrC2LH2mnm5r7nWnoQe4THXRipp0+Zv6jUfGP6J8zf1Go+Mf0UHRcOqNpae6lc2mwtq0T4Ul5ZSAqCDa6LHtznnWzuH1BxcVW0gGNFGGS0OwKwcGkOgR4jJGxAicZY66MVNLDT8LtrB3jV3R9V1Ulp9x1VgvM/NLzwPUMNH6V3imnPhbuqVSy1wMiA4b7ThTjpKjeJsqMaBTaTTNEQB4bxc545om+MbwD3haisV8arWK+MVOCAMJOq1UDOKzifwAEn2WfmEfatV8c/oq3S8JrN4bYaQkjTk2uaAPCqtLw4XQXRJuHmEAxaJtdLRrDixqOHJVBa5kjksd9EfNBkF0x1I7K9Oj6OTbT5hH2rVfHP6J8wj7Vqvjn9FHfw151NYhlrnainUp15aIY1tEP2N2bKgtiDdnBKlcB0jqbal7LS6pVcDyZa6vUeyC0yeVwwduidH0cm2vzCPtWq+Of0Ww4EPtOq+O5WyJ0fRybVrOEAf4+o/Gs4qZQ09v1nH7ziV2RGLclreyIiIwi2/xp9gpS5hv0xK6Iiu44Kn7oDTyWuDnNwJaDJydu/VcOBa65pY55cZBY49W2NOOvUHmzzK4Xn+K6Z1I3U3uBeSHVDaYkCI6k4HQk27iAipmqpnxCXAs+qx7BItkEXN77Cd529eNK/wAcua0OtDm+YAgYgtHY2RGILTnJXbSV21Y8UW1WlzbA4giZIyOtoB/6LFek791N7CRiAT4haL2yJ3IMT1QQ6+nuhvhlkkAXiGiXeI4gCoQTDRuPNEzJXGppqYZiq81MgOa4b3G6SCW0+pJgETuTIU2q0CvLByGHAs5SJGfL1id9y8dluWxqHijIhtNogS3BcDuIw2PxEd0Eenr3W3OqMkbEAAONu8mScQAB177CXLmaYvc4l7wRTBuw5+WtzG5DdwIyMCANaDGsY2pUBl0NDbRALQTIgcuGkzjdV9HiFSpWEZutJZiCI8vXl3k/+4DfglBx1gcLrIkuM8wORBO8yCfb1C9GuWnoBlOGzEzlznb+ricLqgIiICr+Oat1LRBzTBNSizptUrMY6JxMOMeqsFgiRlBQarilRvj2vbNKlTqMYQ03ucKktNp3JYALep67KRT4g81XtkXNrhgZi6zw2vj8iTKtrBOwxthZtF0xnaesIKbScTLuFsqmoC97B9BAxVcWi2PMIcbTP+S00fFnVKtNjnCmSx95gSa1N4Y9rbsCMug5IIPQq7sF0wJ7xlHMBGQD+CCjfxV41RYXNLfFp0jVAENa/T+Jd+LoaJ/nG/XVnEazK5Y1oqNpveMTfUptZScSyTBeDUIPQ2EYO1/aO2+6BoxjbZBUVeIu+YH1muEy4tcRHKKpa2QfSFxrauq2o5tVzRFKpVZGJLKpsmDk2mncNpKvSMIWg7jbZB52txmo3V1mkiGBwbygw4aVlYXQZG78nGw3Oeus4w9tOmacVCdPWq2DJdUpspFoEff2HcK9tE7LAYOw/JBVajXOGimlVbVqVAPCEAi4gmeXNsAnPbdWGh1TaujZUbs8BwHUTuD2I2PsuoYAZgT3hZAQZREQEREGIysoiAtalMObDgCOxAI/zWyIKbUcNcypfSAJEkDALQJ5aYDTJILhJ2n1KjUdXqBqIBe52W2vpAMkcxNzXetoPpnMT6JEHnzr3GoZZSBmIscTIcyQI83L4hOxHLIErGq1tY6NpYA2ns6pTg+0AOw37pPuDhXDtBSLSDTbkAHHQEkR2ySffK7U6YaDAAnJ9T3PcoKThmle6m5r7gwiQYGHSCHcwycA7e8q6o0Q1vSfrOgAuPcwN10RAREQEREBERAREQEREBERAREQEREBERAREQEREBERAREQEREBERAR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3" descr="data:image/jpeg;base64,/9j/4AAQSkZJRgABAQAAAQABAAD/2wCEAAkGBxMTBhITEhEVFhMTGBgVExAXExQWFRkWFxMXGBcdFB0YHCgkGBoxHxUXITEjJTUrMS4uFyAzRDMsOCgtLisBCgoKDgwMFRAQGCwlHB43MisrKzc3NysrLDgrLCwuKysrLCs3LCwrKysrLCs3KysrKysrKyssKysrKysrKysrK//AABEIAMUA/wMBIgACEQEDEQH/xAAbAAEAAgMBAQAAAAAAAAAAAAAABAUBAgMGB//EAEIQAAEDAwIEBAEJBQUJAQAAAAEAAhEDEiEEMQUiQVETMmFxkwYVI0JUcoGR0QcUJFJkNTZDobMlRHOSsbLB4fEW/8QAFwEBAQEBAAAAAAAAAAAAAAAAAAECBP/EABwRAQACAgMBAAAAAAAAAAAAAAABAhNRAxExFP/aAAwDAQACEQMRAD8A+4oiICIiAiIgIiICIiAiIgIiICIiAiIgIiICIiAiIgIiICIiAiIgIiICIiAiIgIiICIiAiIgIiICIiAiIgIiICIiAiIgIiICIiAiIgIiICIiAiIgIiICIiAiIgIiICIiAiIgIiICIiAiIgIiICIiAiIgIiICIiAiIgIiICIiAiIgIiICIiAiIgIiICIiAiIgIiICLUHnWyAiLjqK9o2JJBIAEmBuYnO4wMoOj3gDJ9vX27lQ6vE2i6MlouIOMQHSO4gk47Rha6d5q6eHYItc2oMtncRgdhI7OHddv3VlvPB94AzLeUdMOt9oCDiNe7xQ20S5zmtMkgWPLTd+UjvMdJXTR6294FsS0Omd5jbGRv8AkMZC4P1TBIFNtp8xMAEz1xHXr1MbzHSnqGXnkgnBLcnGOwJM4wDt6IJNLUtccOEy4AdSWGHR3XZU79APNTNzesZcAHFxAzkF1sjGGxkkqRpdX9IQfLdYyZLzDWgzEzm6T0j8gsEREBERAREQEREHLVallOgX1HtYxu73EAD3JUDS/KHTVNU2m2sL3eVpa5pdieW4C78FQftIe9jNJWtvpUawfUZ0JBFk/k4T3cFe8P1en1lClWpuDvDdcNg9jrS0hw6YcfdBL13EqVETVqBgP1nYbn12nGygn5VaIf73R/5wVB/aR/dKr96n/qtWeCV9M75JUKdWpSg0WNc0vbOWARvIP/lB6DVaplOjc91rRu4gwMTJ7D1Krv8A9Ro/tVH3vEfmpnF/7Krf8N//AGFeS/Zzp2VPkbUZVANN1R4cHbRa38vdB7WlVa6kHNcHNOQ4EEEehG63XjP2WMeOA1CSfDNV3hT1EAOI9Jn8QV7NAREQEREBERBwDv4kj0C7qEXfx59gpqJDDjDSe3bJ/BVFFvi6sGXOaCXX/SMgQQBBiDnBbuAQet0riZwwQ/eZaAcgYmRaMmZdjlWKVVzaDSGl4fLnOEAiYjAkH1jrJ6oriNQW6l8kW05DKY3iwHM7mMySN/QzEFVxeS6ZDTLoAEz0zy5iASNusFS9fq2vYGtZeXDYjO5AA9Za7MwInsDGq0jTpNpk585IAgEmAGzGAGkDbpsg0FXl/miZJ9nQDmQ3G3efZYFT6LAkAgDckw57BjeYpM2zlcW1MiDJFuNgMhuDIgT7dM4zuRDsbSLcNzAhsCcAYgbkz3MhIbqPDrEiJJhxDYuIEZjfbbONpg3S3MZUAqBtw2eyRn3zBGZ7HBzAVUdPymTHoTOJIE4PUHPodwIdI4U9zdWBFzX4dBEA80HJn6ruhkGcbALTh1YO04gEN+pcRJHcAdMwPbtBMtVAAZxEmRi1gyA6CByiZL9wemwGYVugIiICIiAiIgj1zTe40XgOuaS5hEgtmDPdeCfwo8P+W2m8Bx8LVEtNMmYAIDge4FwcDvg/j7DinBfF1tOs2tVpVaYLQ+mWwWuIJDg5pDhgLGi4E1vEBXqVKlasAWtqVLYYDv4bWNDW+8T6oK79pH90qv3qf+q1bfJ7gmnqfJrTF1CncaVJ3iCmy+4NaZuiZkKy47wZuq0nh1HvayQS1hYJIMiSWk/koFL5KW6Pwma3VtpgQGipSwOwPhyEFrxN4PB6pBBBpPIIyCCwwQvJfs50NOt8lS2oC5vivllzg0y1mHgEBw9DK9dqdAH8NNEOcxpbZLbbrbbY5geiicA4AzSUSylUqFhJcWPLCJIAmQwHoOqC1pUw2mGtADQIDQAAANgANgtkRAREQEREBERBXu/tM+wVgoDh/tI+wU9EhX8Ta1pD3VXM2aAGhwJ5jBFpJ3OPQLfUVbQKcxc21r8+bYT/APZVX8oaQdrAC4ZaJFpkNFRpJ35h7ZmO6sdfLtA0hrgJaSADe1siYaBk+h9cGIJUQAsrl+AWC1wLo3MyIaZORIj+U4Mhc9RXvaC7ceQidyczgA+U7jEEwRE7Uy0uybmlsiHB0w0XXkg4HKJBMyBmFk0KR091wpEuIAvkF1wnfI5om2J3zhBCDOQgNiO8yQ2RInbzOmIm4nY5maK0Og+UTLgTvMggwMQ3aI99z2dwz6E80gEHlGcHmAHfH5yoVOlLCA0yGwTHlEtJA/l6HJJIEzCDrqGOYdg5l0BwAINNzDI9jbaRt5IjYc9NV+mAESSwkjO1WmG/iWbnqAFtpNU5h7tOYPl339M9ffrC2o6SNRRcwQ0ua3bowVyZ9MMyMG0Qgm68N/eATWs2bAkOmCRkHlbmfUgZjCsQcKg4npnO4gTaQ0wJDS8mLRItyN+uBaDOVftbDQB0wgyuFfTXHzvH3XELuikx2kxE+q93Cgf8av8AFctDwYfaNR8YqzRZx10xippV/M39RqPjH9E+Zv6jUfGP6K0VPrtG88UD2tlpYWPDrC2LH2mnm5r7nWnoQe4THXRipp0+Zv6jUfGP6J8zf1Go+Mf0UHRcOqNpae6lc2mwtq0T4Ul5ZSAqCDa6LHtznnWzuH1BxcVW0gGNFGGS0OwKwcGkOgR4jJGxAicZY66MVNLDT8LtrB3jV3R9V1Ulp9x1VgvM/NLzwPUMNH6V3imnPhbuqVSy1wMiA4b7ThTjpKjeJsqMaBTaTTNEQB4bxc545om+MbwD3haisV8arWK+MVOCAMJOq1UDOKzifwAEn2WfmEfatV8c/oq3S8JrN4bYaQkjTk2uaAPCqtLw4XQXRJuHmEAxaJtdLRrDixqOHJVBa5kjksd9EfNBkF0x1I7K9Oj6OTbT5hH2rVfHP6J8wj7Vqvjn9FHfw151NYhlrnainUp15aIY1tEP2N2bKgtiDdnBKlcB0jqbal7LS6pVcDyZa6vUeyC0yeVwwduidH0cm2vzCPtWq+Of0Ww4EPtOq+O5WyJ0fRybVrOEAf4+o/Gs4qZQ09v1nH7ziV2RGLclreyIiIwi2/xp9gpS5hv0xK6Iiu44Kn7oDTyWuDnNwJaDJydu/VcOBa65pY55cZBY49W2NOOvUHmzzK4Xn+K6Z1I3U3uBeSHVDaYkCI6k4HQk27iAipmqpnxCXAs+qx7BItkEXN77Cd529eNK/wAcua0OtDm+YAgYgtHY2RGILTnJXbSV21Y8UW1WlzbA4giZIyOtoB/6LFek791N7CRiAT4haL2yJ3IMT1QQ6+nuhvhlkkAXiGiXeI4gCoQTDRuPNEzJXGppqYZiq81MgOa4b3G6SCW0+pJgETuTIU2q0CvLByGHAs5SJGfL1id9y8dluWxqHijIhtNogS3BcDuIw2PxEd0Eenr3W3OqMkbEAAONu8mScQAB177CXLmaYvc4l7wRTBuw5+WtzG5DdwIyMCANaDGsY2pUBl0NDbRALQTIgcuGkzjdV9HiFSpWEZutJZiCI8vXl3k/+4DfglBx1gcLrIkuM8wORBO8yCfb1C9GuWnoBlOGzEzlznb+ricLqgIiICr+Oat1LRBzTBNSizptUrMY6JxMOMeqsFgiRlBQarilRvj2vbNKlTqMYQ03ucKktNp3JYALep67KRT4g81XtkXNrhgZi6zw2vj8iTKtrBOwxthZtF0xnaesIKbScTLuFsqmoC97B9BAxVcWi2PMIcbTP+S00fFnVKtNjnCmSx95gSa1N4Y9rbsCMug5IIPQq7sF0wJ7xlHMBGQD+CCjfxV41RYXNLfFp0jVAENa/T+Jd+LoaJ/nG/XVnEazK5Y1oqNpveMTfUptZScSyTBeDUIPQ2EYO1/aO2+6BoxjbZBUVeIu+YH1muEy4tcRHKKpa2QfSFxrauq2o5tVzRFKpVZGJLKpsmDk2mncNpKvSMIWg7jbZB52txmo3V1mkiGBwbygw4aVlYXQZG78nGw3Oeus4w9tOmacVCdPWq2DJdUpspFoEff2HcK9tE7LAYOw/JBVajXOGimlVbVqVAPCEAi4gmeXNsAnPbdWGh1TaujZUbs8BwHUTuD2I2PsuoYAZgT3hZAQZREQEREGIysoiAtalMObDgCOxAI/zWyIKbUcNcypfSAJEkDALQJ5aYDTJILhJ2n1KjUdXqBqIBe52W2vpAMkcxNzXetoPpnMT6JEHnzr3GoZZSBmIscTIcyQI83L4hOxHLIErGq1tY6NpYA2ns6pTg+0AOw37pPuDhXDtBSLSDTbkAHHQEkR2ySffK7U6YaDAAnJ9T3PcoKThmle6m5r7gwiQYGHSCHcwycA7e8q6o0Q1vSfrOgAuPcwN10RAREQEREBERAREQEREBERAREQEREBERAREQEREBERAREQEREBERAR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data:image/jpeg;base64,/9j/4AAQSkZJRgABAQAAAQABAAD/2wCEAAkGBxMTBhITEhEVFhMTGBgVExAXExQWFRkWFxMXGBcdFB0YHCgkGBoxHxUXITEjJTUrMS4uFyAzRDMsOCgtLisBCgoKDgwMFRAQGCwlHB43MisrKzc3NysrLDgrLCwuKysrLCs3LCwrKysrLCs3KysrKysrKyssKysrKysrKysrK//AABEIAMUA/wMBIgACEQEDEQH/xAAbAAEAAgMBAQAAAAAAAAAAAAAABAUBAgMGB//EAEIQAAEDAwIEBAEJBQUJAQAAAAEAAhEDEiEEMQUiQVETMmFxkwYVI0JUcoGR0QcUJFJkNTZDobMlRHOSsbLB4fEW/8QAFwEBAQEBAAAAAAAAAAAAAAAAAAECBP/EABwRAQACAgMBAAAAAAAAAAAAAAABAhNRAxExFP/aAAwDAQACEQMRAD8A+4oiICIiAiIgIiICIiAiIgIiICIiAiIgIiICIiAiIgIiICIiAiIgIiICIiAiIgIiICIiAiIgIiICIiAiIgIiICIiAiIgIiICIiAiIgIiICIiAiIgIiICIiAiIgIiICIiAiIgIiICIiAiIgIiICIiAiIgIiICIiAiIgIiICIiAiIgIiICIiAiIgIiICIiAiIgIiICLUHnWyAiLjqK9o2JJBIAEmBuYnO4wMoOj3gDJ9vX27lQ6vE2i6MlouIOMQHSO4gk47Rha6d5q6eHYItc2oMtncRgdhI7OHddv3VlvPB94AzLeUdMOt9oCDiNe7xQ20S5zmtMkgWPLTd+UjvMdJXTR6294FsS0Omd5jbGRv8AkMZC4P1TBIFNtp8xMAEz1xHXr1MbzHSnqGXnkgnBLcnGOwJM4wDt6IJNLUtccOEy4AdSWGHR3XZU79APNTNzesZcAHFxAzkF1sjGGxkkqRpdX9IQfLdYyZLzDWgzEzm6T0j8gsEREBERAREQEREHLVallOgX1HtYxu73EAD3JUDS/KHTVNU2m2sL3eVpa5pdieW4C78FQftIe9jNJWtvpUawfUZ0JBFk/k4T3cFe8P1en1lClWpuDvDdcNg9jrS0hw6YcfdBL13EqVETVqBgP1nYbn12nGygn5VaIf73R/5wVB/aR/dKr96n/qtWeCV9M75JUKdWpSg0WNc0vbOWARvIP/lB6DVaplOjc91rRu4gwMTJ7D1Krv8A9Ro/tVH3vEfmpnF/7Krf8N//AGFeS/Zzp2VPkbUZVANN1R4cHbRa38vdB7WlVa6kHNcHNOQ4EEEehG63XjP2WMeOA1CSfDNV3hT1EAOI9Jn8QV7NAREQEREBERBwDv4kj0C7qEXfx59gpqJDDjDSe3bJ/BVFFvi6sGXOaCXX/SMgQQBBiDnBbuAQet0riZwwQ/eZaAcgYmRaMmZdjlWKVVzaDSGl4fLnOEAiYjAkH1jrJ6oriNQW6l8kW05DKY3iwHM7mMySN/QzEFVxeS6ZDTLoAEz0zy5iASNusFS9fq2vYGtZeXDYjO5AA9Za7MwInsDGq0jTpNpk585IAgEmAGzGAGkDbpsg0FXl/miZJ9nQDmQ3G3efZYFT6LAkAgDckw57BjeYpM2zlcW1MiDJFuNgMhuDIgT7dM4zuRDsbSLcNzAhsCcAYgbkz3MhIbqPDrEiJJhxDYuIEZjfbbONpg3S3MZUAqBtw2eyRn3zBGZ7HBzAVUdPymTHoTOJIE4PUHPodwIdI4U9zdWBFzX4dBEA80HJn6ruhkGcbALTh1YO04gEN+pcRJHcAdMwPbtBMtVAAZxEmRi1gyA6CByiZL9wemwGYVugIiICIiAiIgj1zTe40XgOuaS5hEgtmDPdeCfwo8P+W2m8Bx8LVEtNMmYAIDge4FwcDvg/j7DinBfF1tOs2tVpVaYLQ+mWwWuIJDg5pDhgLGi4E1vEBXqVKlasAWtqVLYYDv4bWNDW+8T6oK79pH90qv3qf+q1bfJ7gmnqfJrTF1CncaVJ3iCmy+4NaZuiZkKy47wZuq0nh1HvayQS1hYJIMiSWk/koFL5KW6Pwma3VtpgQGipSwOwPhyEFrxN4PB6pBBBpPIIyCCwwQvJfs50NOt8lS2oC5vivllzg0y1mHgEBw9DK9dqdAH8NNEOcxpbZLbbrbbY5geiicA4AzSUSylUqFhJcWPLCJIAmQwHoOqC1pUw2mGtADQIDQAAANgANgtkRAREQEREBERBXu/tM+wVgoDh/tI+wU9EhX8Ta1pD3VXM2aAGhwJ5jBFpJ3OPQLfUVbQKcxc21r8+bYT/APZVX8oaQdrAC4ZaJFpkNFRpJ35h7ZmO6sdfLtA0hrgJaSADe1siYaBk+h9cGIJUQAsrl+AWC1wLo3MyIaZORIj+U4Mhc9RXvaC7ceQidyczgA+U7jEEwRE7Uy0uybmlsiHB0w0XXkg4HKJBMyBmFk0KR091wpEuIAvkF1wnfI5om2J3zhBCDOQgNiO8yQ2RInbzOmIm4nY5maK0Og+UTLgTvMggwMQ3aI99z2dwz6E80gEHlGcHmAHfH5yoVOlLCA0yGwTHlEtJA/l6HJJIEzCDrqGOYdg5l0BwAINNzDI9jbaRt5IjYc9NV+mAESSwkjO1WmG/iWbnqAFtpNU5h7tOYPl339M9ffrC2o6SNRRcwQ0ua3bowVyZ9MMyMG0Qgm68N/eATWs2bAkOmCRkHlbmfUgZjCsQcKg4npnO4gTaQ0wJDS8mLRItyN+uBaDOVftbDQB0wgyuFfTXHzvH3XELuikx2kxE+q93Cgf8av8AFctDwYfaNR8YqzRZx10xippV/M39RqPjH9E+Zv6jUfGP6K0VPrtG88UD2tlpYWPDrC2LH2mnm5r7nWnoQe4THXRipp0+Zv6jUfGP6J8zf1Go+Mf0UHRcOqNpae6lc2mwtq0T4Ul5ZSAqCDa6LHtznnWzuH1BxcVW0gGNFGGS0OwKwcGkOgR4jJGxAicZY66MVNLDT8LtrB3jV3R9V1Ulp9x1VgvM/NLzwPUMNH6V3imnPhbuqVSy1wMiA4b7ThTjpKjeJsqMaBTaTTNEQB4bxc545om+MbwD3haisV8arWK+MVOCAMJOq1UDOKzifwAEn2WfmEfatV8c/oq3S8JrN4bYaQkjTk2uaAPCqtLw4XQXRJuHmEAxaJtdLRrDixqOHJVBa5kjksd9EfNBkF0x1I7K9Oj6OTbT5hH2rVfHP6J8wj7Vqvjn9FHfw151NYhlrnainUp15aIY1tEP2N2bKgtiDdnBKlcB0jqbal7LS6pVcDyZa6vUeyC0yeVwwduidH0cm2vzCPtWq+Of0Ww4EPtOq+O5WyJ0fRybVrOEAf4+o/Gs4qZQ09v1nH7ziV2RGLclreyIiIwi2/xp9gpS5hv0xK6Iiu44Kn7oDTyWuDnNwJaDJydu/VcOBa65pY55cZBY49W2NOOvUHmzzK4Xn+K6Z1I3U3uBeSHVDaYkCI6k4HQk27iAipmqpnxCXAs+qx7BItkEXN77Cd529eNK/wAcua0OtDm+YAgYgtHY2RGILTnJXbSV21Y8UW1WlzbA4giZIyOtoB/6LFek791N7CRiAT4haL2yJ3IMT1QQ6+nuhvhlkkAXiGiXeI4gCoQTDRuPNEzJXGppqYZiq81MgOa4b3G6SCW0+pJgETuTIU2q0CvLByGHAs5SJGfL1id9y8dluWxqHijIhtNogS3BcDuIw2PxEd0Eenr3W3OqMkbEAAONu8mScQAB177CXLmaYvc4l7wRTBuw5+WtzG5DdwIyMCANaDGsY2pUBl0NDbRALQTIgcuGkzjdV9HiFSpWEZutJZiCI8vXl3k/+4DfglBx1gcLrIkuM8wORBO8yCfb1C9GuWnoBlOGzEzlznb+ricLqgIiICr+Oat1LRBzTBNSizptUrMY6JxMOMeqsFgiRlBQarilRvj2vbNKlTqMYQ03ucKktNp3JYALep67KRT4g81XtkXNrhgZi6zw2vj8iTKtrBOwxthZtF0xnaesIKbScTLuFsqmoC97B9BAxVcWi2PMIcbTP+S00fFnVKtNjnCmSx95gSa1N4Y9rbsCMug5IIPQq7sF0wJ7xlHMBGQD+CCjfxV41RYXNLfFp0jVAENa/T+Jd+LoaJ/nG/XVnEazK5Y1oqNpveMTfUptZScSyTBeDUIPQ2EYO1/aO2+6BoxjbZBUVeIu+YH1muEy4tcRHKKpa2QfSFxrauq2o5tVzRFKpVZGJLKpsmDk2mncNpKvSMIWg7jbZB52txmo3V1mkiGBwbygw4aVlYXQZG78nGw3Oeus4w9tOmacVCdPWq2DJdUpspFoEff2HcK9tE7LAYOw/JBVajXOGimlVbVqVAPCEAi4gmeXNsAnPbdWGh1TaujZUbs8BwHUTuD2I2PsuoYAZgT3hZAQZREQEREGIysoiAtalMObDgCOxAI/zWyIKbUcNcypfSAJEkDALQJ5aYDTJILhJ2n1KjUdXqBqIBe52W2vpAMkcxNzXetoPpnMT6JEHnzr3GoZZSBmIscTIcyQI83L4hOxHLIErGq1tY6NpYA2ns6pTg+0AOw37pPuDhXDtBSLSDTbkAHHQEkR2ySffK7U6YaDAAnJ9T3PcoKThmle6m5r7gwiQYGHSCHcwycA7e8q6o0Q1vSfrOgAuPcwN10RAREQEREBERAREQEREBERAREQEREBERAREQEREBERAREQEREBERAR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7" descr="data:image/jpeg;base64,/9j/4AAQSkZJRgABAQAAAQABAAD/2wCEAAkGBxMTBhITEhEVFhMTGBgVExAXExQWFRkWFxMXGBcdFB0YHCgkGBoxHxUXITEjJTUrMS4uFyAzRDMsOCgtLisBCgoKDgwMFRAQGCwlHB43MisrKzc3NysrLDgrLCwuKysrLCs3LCwrKysrLCs3KysrKysrKyssKysrKysrKysrK//AABEIAMUA/wMBIgACEQEDEQH/xAAbAAEAAgMBAQAAAAAAAAAAAAAABAUBAgMGB//EAEIQAAEDAwIEBAEJBQUJAQAAAAEAAhEDEiEEMQUiQVETMmFxkwYVI0JUcoGR0QcUJFJkNTZDobMlRHOSsbLB4fEW/8QAFwEBAQEBAAAAAAAAAAAAAAAAAAECBP/EABwRAQACAgMBAAAAAAAAAAAAAAABAhNRAxExFP/aAAwDAQACEQMRAD8A+4oiICIiAiIgIiICIiAiIgIiICIiAiIgIiICIiAiIgIiICIiAiIgIiICIiAiIgIiICIiAiIgIiICIiAiIgIiICIiAiIgIiICIiAiIgIiICIiAiIgIiICIiAiIgIiICIiAiIgIiICIiAiIgIiICIiAiIgIiICIiAiIgIiICIiAiIgIiICIiAiIgIiICIiAiIgIiICLUHnWyAiLjqK9o2JJBIAEmBuYnO4wMoOj3gDJ9vX27lQ6vE2i6MlouIOMQHSO4gk47Rha6d5q6eHYItc2oMtncRgdhI7OHddv3VlvPB94AzLeUdMOt9oCDiNe7xQ20S5zmtMkgWPLTd+UjvMdJXTR6294FsS0Omd5jbGRv8AkMZC4P1TBIFNtp8xMAEz1xHXr1MbzHSnqGXnkgnBLcnGOwJM4wDt6IJNLUtccOEy4AdSWGHR3XZU79APNTNzesZcAHFxAzkF1sjGGxkkqRpdX9IQfLdYyZLzDWgzEzm6T0j8gsEREBERAREQEREHLVallOgX1HtYxu73EAD3JUDS/KHTVNU2m2sL3eVpa5pdieW4C78FQftIe9jNJWtvpUawfUZ0JBFk/k4T3cFe8P1en1lClWpuDvDdcNg9jrS0hw6YcfdBL13EqVETVqBgP1nYbn12nGygn5VaIf73R/5wVB/aR/dKr96n/qtWeCV9M75JUKdWpSg0WNc0vbOWARvIP/lB6DVaplOjc91rRu4gwMTJ7D1Krv8A9Ro/tVH3vEfmpnF/7Krf8N//AGFeS/Zzp2VPkbUZVANN1R4cHbRa38vdB7WlVa6kHNcHNOQ4EEEehG63XjP2WMeOA1CSfDNV3hT1EAOI9Jn8QV7NAREQEREBERBwDv4kj0C7qEXfx59gpqJDDjDSe3bJ/BVFFvi6sGXOaCXX/SMgQQBBiDnBbuAQet0riZwwQ/eZaAcgYmRaMmZdjlWKVVzaDSGl4fLnOEAiYjAkH1jrJ6oriNQW6l8kW05DKY3iwHM7mMySN/QzEFVxeS6ZDTLoAEz0zy5iASNusFS9fq2vYGtZeXDYjO5AA9Za7MwInsDGq0jTpNpk585IAgEmAGzGAGkDbpsg0FXl/miZJ9nQDmQ3G3efZYFT6LAkAgDckw57BjeYpM2zlcW1MiDJFuNgMhuDIgT7dM4zuRDsbSLcNzAhsCcAYgbkz3MhIbqPDrEiJJhxDYuIEZjfbbONpg3S3MZUAqBtw2eyRn3zBGZ7HBzAVUdPymTHoTOJIE4PUHPodwIdI4U9zdWBFzX4dBEA80HJn6ruhkGcbALTh1YO04gEN+pcRJHcAdMwPbtBMtVAAZxEmRi1gyA6CByiZL9wemwGYVugIiICIiAiIgj1zTe40XgOuaS5hEgtmDPdeCfwo8P+W2m8Bx8LVEtNMmYAIDge4FwcDvg/j7DinBfF1tOs2tVpVaYLQ+mWwWuIJDg5pDhgLGi4E1vEBXqVKlasAWtqVLYYDv4bWNDW+8T6oK79pH90qv3qf+q1bfJ7gmnqfJrTF1CncaVJ3iCmy+4NaZuiZkKy47wZuq0nh1HvayQS1hYJIMiSWk/koFL5KW6Pwma3VtpgQGipSwOwPhyEFrxN4PB6pBBBpPIIyCCwwQvJfs50NOt8lS2oC5vivllzg0y1mHgEBw9DK9dqdAH8NNEOcxpbZLbbrbbY5geiicA4AzSUSylUqFhJcWPLCJIAmQwHoOqC1pUw2mGtADQIDQAAANgANgtkRAREQEREBERBXu/tM+wVgoDh/tI+wU9EhX8Ta1pD3VXM2aAGhwJ5jBFpJ3OPQLfUVbQKcxc21r8+bYT/APZVX8oaQdrAC4ZaJFpkNFRpJ35h7ZmO6sdfLtA0hrgJaSADe1siYaBk+h9cGIJUQAsrl+AWC1wLo3MyIaZORIj+U4Mhc9RXvaC7ceQidyczgA+U7jEEwRE7Uy0uybmlsiHB0w0XXkg4HKJBMyBmFk0KR091wpEuIAvkF1wnfI5om2J3zhBCDOQgNiO8yQ2RInbzOmIm4nY5maK0Og+UTLgTvMggwMQ3aI99z2dwz6E80gEHlGcHmAHfH5yoVOlLCA0yGwTHlEtJA/l6HJJIEzCDrqGOYdg5l0BwAINNzDI9jbaRt5IjYc9NV+mAESSwkjO1WmG/iWbnqAFtpNU5h7tOYPl339M9ffrC2o6SNRRcwQ0ua3bowVyZ9MMyMG0Qgm68N/eATWs2bAkOmCRkHlbmfUgZjCsQcKg4npnO4gTaQ0wJDS8mLRItyN+uBaDOVftbDQB0wgyuFfTXHzvH3XELuikx2kxE+q93Cgf8av8AFctDwYfaNR8YqzRZx10xippV/M39RqPjH9E+Zv6jUfGP6K0VPrtG88UD2tlpYWPDrC2LH2mnm5r7nWnoQe4THXRipp0+Zv6jUfGP6J8zf1Go+Mf0UHRcOqNpae6lc2mwtq0T4Ul5ZSAqCDa6LHtznnWzuH1BxcVW0gGNFGGS0OwKwcGkOgR4jJGxAicZY66MVNLDT8LtrB3jV3R9V1Ulp9x1VgvM/NLzwPUMNH6V3imnPhbuqVSy1wMiA4b7ThTjpKjeJsqMaBTaTTNEQB4bxc545om+MbwD3haisV8arWK+MVOCAMJOq1UDOKzifwAEn2WfmEfatV8c/oq3S8JrN4bYaQkjTk2uaAPCqtLw4XQXRJuHmEAxaJtdLRrDixqOHJVBa5kjksd9EfNBkF0x1I7K9Oj6OTbT5hH2rVfHP6J8wj7Vqvjn9FHfw151NYhlrnainUp15aIY1tEP2N2bKgtiDdnBKlcB0jqbal7LS6pVcDyZa6vUeyC0yeVwwduidH0cm2vzCPtWq+Of0Ww4EPtOq+O5WyJ0fRybVrOEAf4+o/Gs4qZQ09v1nH7ziV2RGLclreyIiIwi2/xp9gpS5hv0xK6Iiu44Kn7oDTyWuDnNwJaDJydu/VcOBa65pY55cZBY49W2NOOvUHmzzK4Xn+K6Z1I3U3uBeSHVDaYkCI6k4HQk27iAipmqpnxCXAs+qx7BItkEXN77Cd529eNK/wAcua0OtDm+YAgYgtHY2RGILTnJXbSV21Y8UW1WlzbA4giZIyOtoB/6LFek791N7CRiAT4haL2yJ3IMT1QQ6+nuhvhlkkAXiGiXeI4gCoQTDRuPNEzJXGppqYZiq81MgOa4b3G6SCW0+pJgETuTIU2q0CvLByGHAs5SJGfL1id9y8dluWxqHijIhtNogS3BcDuIw2PxEd0Eenr3W3OqMkbEAAONu8mScQAB177CXLmaYvc4l7wRTBuw5+WtzG5DdwIyMCANaDGsY2pUBl0NDbRALQTIgcuGkzjdV9HiFSpWEZutJZiCI8vXl3k/+4DfglBx1gcLrIkuM8wORBO8yCfb1C9GuWnoBlOGzEzlznb+ricLqgIiICr+Oat1LRBzTBNSizptUrMY6JxMOMeqsFgiRlBQarilRvj2vbNKlTqMYQ03ucKktNp3JYALep67KRT4g81XtkXNrhgZi6zw2vj8iTKtrBOwxthZtF0xnaesIKbScTLuFsqmoC97B9BAxVcWi2PMIcbTP+S00fFnVKtNjnCmSx95gSa1N4Y9rbsCMug5IIPQq7sF0wJ7xlHMBGQD+CCjfxV41RYXNLfFp0jVAENa/T+Jd+LoaJ/nG/XVnEazK5Y1oqNpveMTfUptZScSyTBeDUIPQ2EYO1/aO2+6BoxjbZBUVeIu+YH1muEy4tcRHKKpa2QfSFxrauq2o5tVzRFKpVZGJLKpsmDk2mncNpKvSMIWg7jbZB52txmo3V1mkiGBwbygw4aVlYXQZG78nGw3Oeus4w9tOmacVCdPWq2DJdUpspFoEff2HcK9tE7LAYOw/JBVajXOGimlVbVqVAPCEAi4gmeXNsAnPbdWGh1TaujZUbs8BwHUTuD2I2PsuoYAZgT3hZAQZREQEREGIysoiAtalMObDgCOxAI/zWyIKbUcNcypfSAJEkDALQJ5aYDTJILhJ2n1KjUdXqBqIBe52W2vpAMkcxNzXetoPpnMT6JEHnzr3GoZZSBmIscTIcyQI83L4hOxHLIErGq1tY6NpYA2ns6pTg+0AOw37pPuDhXDtBSLSDTbkAHHQEkR2ySffK7U6YaDAAnJ9T3PcoKThmle6m5r7gwiQYGHSCHcwycA7e8q6o0Q1vSfrOgAuPcwN10RAREQEREBERAREQEREBERAREQEREBERAREQEREBERAREQEREBERAR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9" descr="data:image/jpeg;base64,/9j/4AAQSkZJRgABAQAAAQABAAD/2wCEAAkGBxMTBhITEhEVFhMTGBgVExAXExQWFRkWFxMXGBcdFB0YHCgkGBoxHxUXITEjJTUrMS4uFyAzRDMsOCgtLisBCgoKDgwMFRAQGCwlHB43MisrKzc3NysrLDgrLCwuKysrLCs3LCwrKysrLCs3KysrKysrKyssKysrKysrKysrK//AABEIAMUA/wMBIgACEQEDEQH/xAAbAAEAAgMBAQAAAAAAAAAAAAAABAUBAgMGB//EAEIQAAEDAwIEBAEJBQUJAQAAAAEAAhEDEiEEMQUiQVETMmFxkwYVI0JUcoGR0QcUJFJkNTZDobMlRHOSsbLB4fEW/8QAFwEBAQEBAAAAAAAAAAAAAAAAAAECBP/EABwRAQACAgMBAAAAAAAAAAAAAAABAhNRAxExFP/aAAwDAQACEQMRAD8A+4oiICIiAiIgIiICIiAiIgIiICIiAiIgIiICIiAiIgIiICIiAiIgIiICIiAiIgIiICIiAiIgIiICIiAiIgIiICIiAiIgIiICIiAiIgIiICIiAiIgIiICIiAiIgIiICIiAiIgIiICIiAiIgIiICIiAiIgIiICIiAiIgIiICIiAiIgIiICIiAiIgIiICIiAiIgIiICLUHnWyAiLjqK9o2JJBIAEmBuYnO4wMoOj3gDJ9vX27lQ6vE2i6MlouIOMQHSO4gk47Rha6d5q6eHYItc2oMtncRgdhI7OHddv3VlvPB94AzLeUdMOt9oCDiNe7xQ20S5zmtMkgWPLTd+UjvMdJXTR6294FsS0Omd5jbGRv8AkMZC4P1TBIFNtp8xMAEz1xHXr1MbzHSnqGXnkgnBLcnGOwJM4wDt6IJNLUtccOEy4AdSWGHR3XZU79APNTNzesZcAHFxAzkF1sjGGxkkqRpdX9IQfLdYyZLzDWgzEzm6T0j8gsEREBERAREQEREHLVallOgX1HtYxu73EAD3JUDS/KHTVNU2m2sL3eVpa5pdieW4C78FQftIe9jNJWtvpUawfUZ0JBFk/k4T3cFe8P1en1lClWpuDvDdcNg9jrS0hw6YcfdBL13EqVETVqBgP1nYbn12nGygn5VaIf73R/5wVB/aR/dKr96n/qtWeCV9M75JUKdWpSg0WNc0vbOWARvIP/lB6DVaplOjc91rRu4gwMTJ7D1Krv8A9Ro/tVH3vEfmpnF/7Krf8N//AGFeS/Zzp2VPkbUZVANN1R4cHbRa38vdB7WlVa6kHNcHNOQ4EEEehG63XjP2WMeOA1CSfDNV3hT1EAOI9Jn8QV7NAREQEREBERBwDv4kj0C7qEXfx59gpqJDDjDSe3bJ/BVFFvi6sGXOaCXX/SMgQQBBiDnBbuAQet0riZwwQ/eZaAcgYmRaMmZdjlWKVVzaDSGl4fLnOEAiYjAkH1jrJ6oriNQW6l8kW05DKY3iwHM7mMySN/QzEFVxeS6ZDTLoAEz0zy5iASNusFS9fq2vYGtZeXDYjO5AA9Za7MwInsDGq0jTpNpk585IAgEmAGzGAGkDbpsg0FXl/miZJ9nQDmQ3G3efZYFT6LAkAgDckw57BjeYpM2zlcW1MiDJFuNgMhuDIgT7dM4zuRDsbSLcNzAhsCcAYgbkz3MhIbqPDrEiJJhxDYuIEZjfbbONpg3S3MZUAqBtw2eyRn3zBGZ7HBzAVUdPymTHoTOJIE4PUHPodwIdI4U9zdWBFzX4dBEA80HJn6ruhkGcbALTh1YO04gEN+pcRJHcAdMwPbtBMtVAAZxEmRi1gyA6CByiZL9wemwGYVugIiICIiAiIgj1zTe40XgOuaS5hEgtmDPdeCfwo8P+W2m8Bx8LVEtNMmYAIDge4FwcDvg/j7DinBfF1tOs2tVpVaYLQ+mWwWuIJDg5pDhgLGi4E1vEBXqVKlasAWtqVLYYDv4bWNDW+8T6oK79pH90qv3qf+q1bfJ7gmnqfJrTF1CncaVJ3iCmy+4NaZuiZkKy47wZuq0nh1HvayQS1hYJIMiSWk/koFL5KW6Pwma3VtpgQGipSwOwPhyEFrxN4PB6pBBBpPIIyCCwwQvJfs50NOt8lS2oC5vivllzg0y1mHgEBw9DK9dqdAH8NNEOcxpbZLbbrbbY5geiicA4AzSUSylUqFhJcWPLCJIAmQwHoOqC1pUw2mGtADQIDQAAANgANgtkRAREQEREBERBXu/tM+wVgoDh/tI+wU9EhX8Ta1pD3VXM2aAGhwJ5jBFpJ3OPQLfUVbQKcxc21r8+bYT/APZVX8oaQdrAC4ZaJFpkNFRpJ35h7ZmO6sdfLtA0hrgJaSADe1siYaBk+h9cGIJUQAsrl+AWC1wLo3MyIaZORIj+U4Mhc9RXvaC7ceQidyczgA+U7jEEwRE7Uy0uybmlsiHB0w0XXkg4HKJBMyBmFk0KR091wpEuIAvkF1wnfI5om2J3zhBCDOQgNiO8yQ2RInbzOmIm4nY5maK0Og+UTLgTvMggwMQ3aI99z2dwz6E80gEHlGcHmAHfH5yoVOlLCA0yGwTHlEtJA/l6HJJIEzCDrqGOYdg5l0BwAINNzDI9jbaRt5IjYc9NV+mAESSwkjO1WmG/iWbnqAFtpNU5h7tOYPl339M9ffrC2o6SNRRcwQ0ua3bowVyZ9MMyMG0Qgm68N/eATWs2bAkOmCRkHlbmfUgZjCsQcKg4npnO4gTaQ0wJDS8mLRItyN+uBaDOVftbDQB0wgyuFfTXHzvH3XELuikx2kxE+q93Cgf8av8AFctDwYfaNR8YqzRZx10xippV/M39RqPjH9E+Zv6jUfGP6K0VPrtG88UD2tlpYWPDrC2LH2mnm5r7nWnoQe4THXRipp0+Zv6jUfGP6J8zf1Go+Mf0UHRcOqNpae6lc2mwtq0T4Ul5ZSAqCDa6LHtznnWzuH1BxcVW0gGNFGGS0OwKwcGkOgR4jJGxAicZY66MVNLDT8LtrB3jV3R9V1Ulp9x1VgvM/NLzwPUMNH6V3imnPhbuqVSy1wMiA4b7ThTjpKjeJsqMaBTaTTNEQB4bxc545om+MbwD3haisV8arWK+MVOCAMJOq1UDOKzifwAEn2WfmEfatV8c/oq3S8JrN4bYaQkjTk2uaAPCqtLw4XQXRJuHmEAxaJtdLRrDixqOHJVBa5kjksd9EfNBkF0x1I7K9Oj6OTbT5hH2rVfHP6J8wj7Vqvjn9FHfw151NYhlrnainUp15aIY1tEP2N2bKgtiDdnBKlcB0jqbal7LS6pVcDyZa6vUeyC0yeVwwduidH0cm2vzCPtWq+Of0Ww4EPtOq+O5WyJ0fRybVrOEAf4+o/Gs4qZQ09v1nH7ziV2RGLclreyIiIwi2/xp9gpS5hv0xK6Iiu44Kn7oDTyWuDnNwJaDJydu/VcOBa65pY55cZBY49W2NOOvUHmzzK4Xn+K6Z1I3U3uBeSHVDaYkCI6k4HQk27iAipmqpnxCXAs+qx7BItkEXN77Cd529eNK/wAcua0OtDm+YAgYgtHY2RGILTnJXbSV21Y8UW1WlzbA4giZIyOtoB/6LFek791N7CRiAT4haL2yJ3IMT1QQ6+nuhvhlkkAXiGiXeI4gCoQTDRuPNEzJXGppqYZiq81MgOa4b3G6SCW0+pJgETuTIU2q0CvLByGHAs5SJGfL1id9y8dluWxqHijIhtNogS3BcDuIw2PxEd0Eenr3W3OqMkbEAAONu8mScQAB177CXLmaYvc4l7wRTBuw5+WtzG5DdwIyMCANaDGsY2pUBl0NDbRALQTIgcuGkzjdV9HiFSpWEZutJZiCI8vXl3k/+4DfglBx1gcLrIkuM8wORBO8yCfb1C9GuWnoBlOGzEzlznb+ricLqgIiICr+Oat1LRBzTBNSizptUrMY6JxMOMeqsFgiRlBQarilRvj2vbNKlTqMYQ03ucKktNp3JYALep67KRT4g81XtkXNrhgZi6zw2vj8iTKtrBOwxthZtF0xnaesIKbScTLuFsqmoC97B9BAxVcWi2PMIcbTP+S00fFnVKtNjnCmSx95gSa1N4Y9rbsCMug5IIPQq7sF0wJ7xlHMBGQD+CCjfxV41RYXNLfFp0jVAENa/T+Jd+LoaJ/nG/XVnEazK5Y1oqNpveMTfUptZScSyTBeDUIPQ2EYO1/aO2+6BoxjbZBUVeIu+YH1muEy4tcRHKKpa2QfSFxrauq2o5tVzRFKpVZGJLKpsmDk2mncNpKvSMIWg7jbZB52txmo3V1mkiGBwbygw4aVlYXQZG78nGw3Oeus4w9tOmacVCdPWq2DJdUpspFoEff2HcK9tE7LAYOw/JBVajXOGimlVbVqVAPCEAi4gmeXNsAnPbdWGh1TaujZUbs8BwHUTuD2I2PsuoYAZgT3hZAQZREQEREGIysoiAtalMObDgCOxAI/zWyIKbUcNcypfSAJEkDALQJ5aYDTJILhJ2n1KjUdXqBqIBe52W2vpAMkcxNzXetoPpnMT6JEHnzr3GoZZSBmIscTIcyQI83L4hOxHLIErGq1tY6NpYA2ns6pTg+0AOw37pPuDhXDtBSLSDTbkAHHQEkR2ySffK7U6YaDAAnJ9T3PcoKThmle6m5r7gwiQYGHSCHcwycA7e8q6o0Q1vSfrOgAuPcwN10RAREQEREBERAREQEREBERAREQEREBERAREQEREBERAREQEREBERAREQEREBERAREQEREBERAREQEREBERAREQEREBERAREQEREBE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662" y="1981200"/>
            <a:ext cx="9144000" cy="2954110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444606" y="2962711"/>
            <a:ext cx="484089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900" b="1" dirty="0" smtClean="0"/>
              <a:t>LA </a:t>
            </a:r>
            <a:r>
              <a:rPr lang="es-MX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RUTA DE MEJORA ESCOLAR</a:t>
            </a:r>
          </a:p>
          <a:p>
            <a:pPr algn="ctr"/>
            <a:endParaRPr lang="es-MX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DECISIÓN COLECTIVA PARA EL APRENDIZAJE 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434937"/>
            <a:ext cx="3423502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80920" cy="605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439" y="5690518"/>
            <a:ext cx="612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tx2"/>
                </a:solidFill>
              </a:rPr>
              <a:t>2. PUNTOS DE  VISTA SOBRE LO ABARCADO </a:t>
            </a:r>
            <a:endParaRPr lang="es-MX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" y="115456"/>
            <a:ext cx="5647315" cy="58477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3200" dirty="0" smtClean="0"/>
              <a:t>AVANCES EN LO INDIVIDUAL </a:t>
            </a:r>
            <a:endParaRPr lang="es-MX" sz="3200" dirty="0"/>
          </a:p>
        </p:txBody>
      </p:sp>
      <p:sp>
        <p:nvSpPr>
          <p:cNvPr id="4" name="3 Rectángulo"/>
          <p:cNvSpPr/>
          <p:nvPr/>
        </p:nvSpPr>
        <p:spPr>
          <a:xfrm>
            <a:off x="417944" y="637308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Durante el mes de marzo, entre otras actividades, cada uno de los docentes de la escuela aplico los </a:t>
            </a:r>
            <a:r>
              <a:rPr lang="es-MX" sz="2400" i="1" dirty="0"/>
              <a:t>Instrumentos para medir </a:t>
            </a:r>
            <a:r>
              <a:rPr lang="es-MX" sz="2400" i="1" dirty="0" smtClean="0"/>
              <a:t>avances </a:t>
            </a:r>
            <a:r>
              <a:rPr lang="es-MX" sz="2400" i="1" dirty="0"/>
              <a:t>en las prioridades educativas;</a:t>
            </a:r>
            <a:r>
              <a:rPr lang="es-MX" sz="2400" dirty="0"/>
              <a:t> en </a:t>
            </a:r>
            <a:r>
              <a:rPr lang="es-MX" sz="2400" dirty="0" smtClean="0"/>
              <a:t>función </a:t>
            </a:r>
            <a:r>
              <a:rPr lang="es-MX" sz="2400" dirty="0"/>
              <a:t>de ello, la tarea de este primer momento es realizar el </a:t>
            </a:r>
            <a:r>
              <a:rPr lang="es-MX" sz="2400" dirty="0" smtClean="0"/>
              <a:t>análisis </a:t>
            </a:r>
            <a:r>
              <a:rPr lang="es-MX" sz="2400" dirty="0"/>
              <a:t>de las evidencias obtenidas. Para identificar cuanto y como han avanzado en cada una de las prioridades educativas de su escuela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pPr algn="just"/>
            <a:r>
              <a:rPr lang="es-MX" sz="2400" dirty="0" smtClean="0"/>
              <a:t>3</a:t>
            </a:r>
            <a:r>
              <a:rPr lang="es-MX" sz="2400" dirty="0" smtClean="0"/>
              <a:t>.-	Con </a:t>
            </a:r>
            <a:r>
              <a:rPr lang="es-MX" sz="2400" dirty="0"/>
              <a:t>base en la </a:t>
            </a:r>
            <a:r>
              <a:rPr lang="es-MX" sz="2400" dirty="0" smtClean="0"/>
              <a:t>información </a:t>
            </a:r>
            <a:r>
              <a:rPr lang="es-MX" sz="2400" dirty="0"/>
              <a:t>obtenida con la </a:t>
            </a:r>
            <a:r>
              <a:rPr lang="es-MX" sz="2400" dirty="0" smtClean="0"/>
              <a:t>aplicación </a:t>
            </a:r>
            <a:r>
              <a:rPr lang="es-MX" sz="2400" dirty="0"/>
              <a:t>de los instrumentos, en agosto y marzo, cada uno de los docentes elabore un esquema como el siguiente, destacando la </a:t>
            </a:r>
            <a:r>
              <a:rPr lang="es-MX" sz="2400" dirty="0" smtClean="0"/>
              <a:t>situación </a:t>
            </a:r>
            <a:r>
              <a:rPr lang="es-MX" sz="2400" dirty="0"/>
              <a:t>de su grupo al inicio del ciclo escolar y al presente mes.</a:t>
            </a:r>
            <a:endParaRPr lang="en-US" sz="2400" dirty="0"/>
          </a:p>
        </p:txBody>
      </p:sp>
      <p:pic>
        <p:nvPicPr>
          <p:cNvPr id="5" name="Picture 2" descr="C:\Users\Administrator\Desktop\Imagen-animada-Estrella-fugaz-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867400"/>
            <a:ext cx="914400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25353"/>
            <a:ext cx="7632848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14437" y="1905000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95600" y="1734234"/>
            <a:ext cx="1371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19600" y="1319806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24550" y="1443335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6538912" y="3581400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3106041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2605086" y="3276600"/>
            <a:ext cx="143351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66800" y="3567706"/>
            <a:ext cx="14096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19500" y="4267200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8" y="-9478"/>
            <a:ext cx="9144000" cy="106221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292954" y="260019"/>
            <a:ext cx="3799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</a:t>
            </a:r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esquema 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36" y="476673"/>
            <a:ext cx="812781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37" y="3356992"/>
            <a:ext cx="81278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5" y="1170639"/>
            <a:ext cx="842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MX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Analicen su </a:t>
            </a:r>
            <a:r>
              <a:rPr lang="es-MX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esquema y la </a:t>
            </a:r>
            <a:r>
              <a:rPr lang="es-MX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lista </a:t>
            </a:r>
            <a:r>
              <a:rPr lang="es-MX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cotejo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 partir  de ello  respondan las preguntas siguientes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5035" y="106130"/>
            <a:ext cx="3496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Analicen su esquema y la lista de </a:t>
            </a:r>
            <a:r>
              <a:rPr lang="es-MX" sz="2400" b="1" dirty="0" smtClean="0">
                <a:solidFill>
                  <a:schemeClr val="bg1"/>
                </a:solidFill>
              </a:rPr>
              <a:t>cotejo…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5" y="5733256"/>
            <a:ext cx="828092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Abran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 espacio para compartir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respuestas. El responsable del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, toma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mismas,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procurando concentrar los aspectos más relevantes.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67" y="2017246"/>
            <a:ext cx="6896239" cy="31385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2" descr="C:\Users\Administrator\Desktop\Imagen-animada-Estrella-fugaz-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" y="-40408"/>
            <a:ext cx="9144001" cy="11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427435" y="258530"/>
            <a:ext cx="3496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Analicen su esquema y la lista de </a:t>
            </a:r>
            <a:r>
              <a:rPr lang="es-MX" sz="2400" b="1" dirty="0" smtClean="0">
                <a:solidFill>
                  <a:schemeClr val="bg1"/>
                </a:solidFill>
              </a:rPr>
              <a:t>cotejo…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3683" y="492641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8. Lectura de testimonio </a:t>
            </a:r>
            <a:endParaRPr lang="es-MX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599"/>
            <a:ext cx="8871411" cy="58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849"/>
            <a:ext cx="7143604" cy="571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Imagen-animada-Estrella-fugaz-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7524" y="16768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9"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de los productos del balance individual </a:t>
            </a:r>
            <a:endParaRPr lang="es-MX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complemente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esquema escolar</a:t>
            </a:r>
            <a:r>
              <a:rPr lang="es-MX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20633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10. Línea del tiempo</a:t>
            </a:r>
            <a:endParaRPr lang="es-MX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52737"/>
            <a:ext cx="8208912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542415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11. Revisen las acciones y resultados obtenidos hasta marzo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2048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13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89212"/>
            <a:ext cx="8064896" cy="13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2809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92641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Respondan lo siguiente:</a:t>
            </a:r>
            <a:endParaRPr lang="es-MX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1143000" y="886889"/>
            <a:ext cx="7140701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dificultades han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enfrentado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colectivo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implementar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de esas dificultades las atribuyen al desempeño individual y del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colectivo?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han aprovechado los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conocimientos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habilidades de cada uno de los </a:t>
            </a:r>
            <a:r>
              <a:rPr lang="es-MX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integrantes </a:t>
            </a:r>
            <a:r>
              <a:rPr lang="es-MX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colectivo para fortalecer el trabajo escolar?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2895600"/>
            <a:ext cx="598700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hace falta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fortalecer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al colectivo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84238" y="5721117"/>
            <a:ext cx="5605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saber más sobre su desempeño individual y colectivo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continuación se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presentan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tres instrumentos.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7037">
            <a:off x="5694253" y="2885334"/>
            <a:ext cx="3125938" cy="2953848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 rot="587037">
            <a:off x="6062219" y="3682410"/>
            <a:ext cx="2422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Registren sus opiniones en un pliego de papel y manténganlo en un lugar visible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81660"/>
              </p:ext>
            </p:extLst>
          </p:nvPr>
        </p:nvGraphicFramePr>
        <p:xfrm>
          <a:off x="35496" y="3819861"/>
          <a:ext cx="3096344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Opiniones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00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8600" y="152400"/>
            <a:ext cx="861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  <a:p>
            <a:endParaRPr lang="es-MX" sz="1300" dirty="0"/>
          </a:p>
          <a:p>
            <a:pPr algn="just"/>
            <a:r>
              <a:rPr lang="es-MX" sz="1300" dirty="0" smtClean="0"/>
              <a:t>La </a:t>
            </a:r>
            <a:r>
              <a:rPr lang="es-MX" sz="1300" dirty="0"/>
              <a:t>sexta </a:t>
            </a:r>
            <a:r>
              <a:rPr lang="es-MX" sz="1300" dirty="0" smtClean="0"/>
              <a:t>sesión </a:t>
            </a:r>
            <a:r>
              <a:rPr lang="es-MX" sz="1300" dirty="0"/>
              <a:t>ordinaria del Consejo </a:t>
            </a:r>
            <a:r>
              <a:rPr lang="es-MX" sz="1300" dirty="0" smtClean="0"/>
              <a:t>Técnico </a:t>
            </a:r>
            <a:r>
              <a:rPr lang="es-MX" sz="1300" dirty="0"/>
              <a:t>Escolar da continuidad al trabajo en la quinta </a:t>
            </a:r>
            <a:r>
              <a:rPr lang="es-MX" sz="1300" dirty="0" smtClean="0"/>
              <a:t>sesión. </a:t>
            </a:r>
            <a:r>
              <a:rPr lang="es-MX" sz="1300" dirty="0"/>
              <a:t>La tarea consiste en que hoy los colectivos docentes reflexionen en torno de las actividades que llevan a cabo en los salones de clase y en la </a:t>
            </a:r>
            <a:r>
              <a:rPr lang="es-MX" sz="1300" dirty="0" smtClean="0"/>
              <a:t>escuela; </a:t>
            </a:r>
            <a:r>
              <a:rPr lang="es-MX" sz="1300" dirty="0"/>
              <a:t>as! como, en los resultados que obtienen con miras a mejorar los aprendizajes de los alumnos y la </a:t>
            </a:r>
            <a:r>
              <a:rPr lang="es-MX" sz="1300" dirty="0" smtClean="0"/>
              <a:t>organización </a:t>
            </a:r>
            <a:r>
              <a:rPr lang="es-MX" sz="1300" dirty="0"/>
              <a:t>del plantel</a:t>
            </a:r>
            <a:r>
              <a:rPr lang="es-MX" sz="1300" dirty="0" smtClean="0"/>
              <a:t>.</a:t>
            </a:r>
          </a:p>
          <a:p>
            <a:pPr algn="just"/>
            <a:endParaRPr lang="en-US" sz="1300" dirty="0"/>
          </a:p>
          <a:p>
            <a:pPr algn="just"/>
            <a:r>
              <a:rPr lang="es-MX" sz="1300" dirty="0"/>
              <a:t>Llevar a cabo la </a:t>
            </a:r>
            <a:r>
              <a:rPr lang="es-MX" sz="1300" dirty="0" smtClean="0"/>
              <a:t>evaluación </a:t>
            </a:r>
            <a:r>
              <a:rPr lang="es-MX" sz="1300" dirty="0"/>
              <a:t>interna en las escuelas, en ejercicio pleno de la </a:t>
            </a:r>
            <a:r>
              <a:rPr lang="es-MX" sz="1300" dirty="0" smtClean="0"/>
              <a:t>autonomía </a:t>
            </a:r>
            <a:r>
              <a:rPr lang="es-MX" sz="1300" dirty="0"/>
              <a:t>de </a:t>
            </a:r>
            <a:r>
              <a:rPr lang="es-MX" sz="1300" dirty="0" smtClean="0"/>
              <a:t>gestión </a:t>
            </a:r>
            <a:r>
              <a:rPr lang="es-MX" sz="1300" dirty="0"/>
              <a:t>escolar, requiere que los colectivos docentes asuman con responsabilidad los procesos de </a:t>
            </a:r>
            <a:r>
              <a:rPr lang="es-MX" sz="1300" dirty="0" smtClean="0"/>
              <a:t>análisis </a:t>
            </a:r>
            <a:r>
              <a:rPr lang="es-MX" sz="1300" dirty="0"/>
              <a:t>y </a:t>
            </a:r>
            <a:r>
              <a:rPr lang="es-MX" sz="1300" dirty="0" smtClean="0"/>
              <a:t>reflexión </a:t>
            </a:r>
            <a:r>
              <a:rPr lang="es-MX" sz="1300" dirty="0"/>
              <a:t>sobre su practica educativa, de manera voluntaria y transparente, pues solo de esta manera, </a:t>
            </a:r>
            <a:r>
              <a:rPr lang="es-MX" sz="1300" dirty="0" smtClean="0"/>
              <a:t>podrán </a:t>
            </a:r>
            <a:r>
              <a:rPr lang="es-MX" sz="1300" dirty="0"/>
              <a:t>obtener </a:t>
            </a:r>
            <a:r>
              <a:rPr lang="es-MX" sz="1300" dirty="0" smtClean="0"/>
              <a:t>información </a:t>
            </a:r>
            <a:r>
              <a:rPr lang="es-MX" sz="1300" dirty="0"/>
              <a:t>valida y confiable que les ayude a tomar decisiones sobre la mejora de los planteles y de los aprendizajes de los estudiantes</a:t>
            </a:r>
            <a:r>
              <a:rPr lang="es-MX" sz="1300" dirty="0" smtClean="0"/>
              <a:t>.</a:t>
            </a:r>
          </a:p>
          <a:p>
            <a:pPr algn="just"/>
            <a:endParaRPr lang="en-US" sz="1300" dirty="0"/>
          </a:p>
          <a:p>
            <a:pPr algn="just"/>
            <a:r>
              <a:rPr lang="es-MX" sz="1300" dirty="0"/>
              <a:t>En </a:t>
            </a:r>
            <a:r>
              <a:rPr lang="es-MX" sz="1300" dirty="0" smtClean="0"/>
              <a:t>función </a:t>
            </a:r>
            <a:r>
              <a:rPr lang="es-MX" sz="1300" dirty="0"/>
              <a:t>de lo anterior, la </a:t>
            </a:r>
            <a:r>
              <a:rPr lang="es-MX" sz="1300" dirty="0" smtClean="0"/>
              <a:t>guía </a:t>
            </a:r>
            <a:r>
              <a:rPr lang="es-MX" sz="1300" dirty="0"/>
              <a:t>de trabajo organiza las actividades en tres momentos. En los dos primeros </a:t>
            </a:r>
            <a:r>
              <a:rPr lang="es-MX" sz="1300" i="1" dirty="0" smtClean="0"/>
              <a:t>Avances </a:t>
            </a:r>
            <a:r>
              <a:rPr lang="es-MX" sz="1300" i="1" dirty="0"/>
              <a:t>en lo individual</a:t>
            </a:r>
            <a:r>
              <a:rPr lang="es-MX" sz="1300" dirty="0"/>
              <a:t> y </a:t>
            </a:r>
            <a:r>
              <a:rPr lang="es-MX" sz="1300" i="1" dirty="0"/>
              <a:t>Avances como Colectivo,</a:t>
            </a:r>
            <a:r>
              <a:rPr lang="es-MX" sz="1300" dirty="0"/>
              <a:t> a partir del </a:t>
            </a:r>
            <a:r>
              <a:rPr lang="es-MX" sz="1300" dirty="0" smtClean="0"/>
              <a:t>análisis </a:t>
            </a:r>
            <a:r>
              <a:rPr lang="es-MX" sz="1300" dirty="0"/>
              <a:t>de los resultados con las actividades implementadas hasta marzo, se identifican las </a:t>
            </a:r>
            <a:r>
              <a:rPr lang="es-MX" sz="1300" dirty="0" smtClean="0"/>
              <a:t>áreas </a:t>
            </a:r>
            <a:r>
              <a:rPr lang="es-MX" sz="1300" dirty="0"/>
              <a:t>de oportunidad, asociadas al aprendizaje de todos los alumnos, al </a:t>
            </a:r>
            <a:r>
              <a:rPr lang="es-MX" sz="1300" dirty="0" smtClean="0"/>
              <a:t>desempeño </a:t>
            </a:r>
            <a:r>
              <a:rPr lang="es-MX" sz="1300" dirty="0"/>
              <a:t>del colectivo docente, la </a:t>
            </a:r>
            <a:r>
              <a:rPr lang="es-MX" sz="1300" dirty="0" smtClean="0"/>
              <a:t>gestión </a:t>
            </a:r>
            <a:r>
              <a:rPr lang="es-MX" sz="1300" dirty="0"/>
              <a:t>escolar y la </a:t>
            </a:r>
            <a:r>
              <a:rPr lang="es-MX" sz="1300" dirty="0" smtClean="0"/>
              <a:t>participación </a:t>
            </a:r>
            <a:r>
              <a:rPr lang="es-MX" sz="1300" dirty="0"/>
              <a:t>de los padres de familia. Para apoyar esta actividad, entre otros recursos, se presentan tres instrumentos que </a:t>
            </a:r>
            <a:r>
              <a:rPr lang="es-MX" sz="1300" dirty="0" smtClean="0"/>
              <a:t>serán </a:t>
            </a:r>
            <a:r>
              <a:rPr lang="es-MX" sz="1300" dirty="0"/>
              <a:t>revisados por el colectivo docente para seleccionar el que responda de manera mas cercana a sus necesidades y lleven a cabo su </a:t>
            </a:r>
            <a:r>
              <a:rPr lang="es-MX" sz="1300" dirty="0" smtClean="0"/>
              <a:t>evaluación.</a:t>
            </a:r>
          </a:p>
          <a:p>
            <a:pPr algn="just"/>
            <a:endParaRPr lang="en-US" sz="1300" dirty="0"/>
          </a:p>
          <a:p>
            <a:pPr algn="just"/>
            <a:r>
              <a:rPr lang="es-MX" sz="1300" dirty="0"/>
              <a:t>En el tercer momento </a:t>
            </a:r>
            <a:r>
              <a:rPr lang="es-MX" sz="1300" i="1" dirty="0"/>
              <a:t>Comunicar los Avances,</a:t>
            </a:r>
            <a:r>
              <a:rPr lang="es-MX" sz="1300" dirty="0"/>
              <a:t> el colectivo docente iniciara la </a:t>
            </a:r>
            <a:r>
              <a:rPr lang="es-MX" sz="1300" dirty="0" smtClean="0"/>
              <a:t>elaboración </a:t>
            </a:r>
            <a:r>
              <a:rPr lang="es-MX" sz="1300" dirty="0"/>
              <a:t>de un informe de los avances en el logro de las metas y objetivos planteados al initio del ciclo escolar, considerando las actividades planeadas y realizadas hasta el momento. El </a:t>
            </a:r>
            <a:r>
              <a:rPr lang="es-MX" sz="1300" dirty="0" smtClean="0"/>
              <a:t>propósito </a:t>
            </a:r>
            <a:r>
              <a:rPr lang="es-MX" sz="1300" dirty="0"/>
              <a:t>del informe es, aparte de identificar los avances y dificultades, comunicar a la comunidad escolar sobre la marcha del plantel educativo teniendo como referente la Ruta de Mejora elaborada al initio del ciclo escolar 2014-2015</a:t>
            </a:r>
            <a:r>
              <a:rPr lang="es-MX" sz="1300" dirty="0" smtClean="0"/>
              <a:t>.</a:t>
            </a:r>
          </a:p>
          <a:p>
            <a:pPr algn="just"/>
            <a:endParaRPr lang="es-MX" sz="1300" dirty="0"/>
          </a:p>
          <a:p>
            <a:pPr algn="just"/>
            <a:r>
              <a:rPr lang="es-MX" sz="1300" dirty="0"/>
              <a:t>Las </a:t>
            </a:r>
            <a:r>
              <a:rPr lang="es-MX" sz="1300" i="1" dirty="0"/>
              <a:t>Estrategias para la Mejora Escolar</a:t>
            </a:r>
            <a:r>
              <a:rPr lang="es-MX" sz="1300" dirty="0"/>
              <a:t> que se ofrece en el anexo de esta </a:t>
            </a:r>
            <a:r>
              <a:rPr lang="es-MX" sz="1300" dirty="0" smtClean="0"/>
              <a:t>guía </a:t>
            </a:r>
            <a:r>
              <a:rPr lang="es-MX" sz="1300" dirty="0"/>
              <a:t>son dos propuestas de actividades que pretenden fortalecer la </a:t>
            </a:r>
            <a:r>
              <a:rPr lang="es-MX" sz="1300" dirty="0" smtClean="0"/>
              <a:t>creación </a:t>
            </a:r>
            <a:r>
              <a:rPr lang="es-MX" sz="1300" dirty="0"/>
              <a:t>de ambientes de convivencia sana y pacifica y desarrollar las competencias lectoras y de escritura de los alumnos respectivamente, su puesta en practica </a:t>
            </a:r>
            <a:r>
              <a:rPr lang="es-MX" sz="1300" dirty="0" smtClean="0"/>
              <a:t>será </a:t>
            </a:r>
            <a:r>
              <a:rPr lang="es-MX" sz="1300" dirty="0"/>
              <a:t>una </a:t>
            </a:r>
            <a:r>
              <a:rPr lang="es-MX" sz="1300" dirty="0" smtClean="0"/>
              <a:t>decisión </a:t>
            </a:r>
            <a:r>
              <a:rPr lang="es-MX" sz="1300" dirty="0"/>
              <a:t>que el colectivo docente tome </a:t>
            </a:r>
            <a:r>
              <a:rPr lang="es-MX" sz="1300" dirty="0" smtClean="0"/>
              <a:t>en CTE.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52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9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95" y="548680"/>
            <a:ext cx="8136903" cy="30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9596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402" y="604530"/>
            <a:ext cx="4694598" cy="61389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1584"/>
            <a:ext cx="4343400" cy="56619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8"/>
            <a:ext cx="9144000" cy="106221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14825" y="127477"/>
            <a:ext cx="8298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¿Cuánto hemos avanzado </a:t>
            </a:r>
            <a:r>
              <a:rPr lang="es-MX" sz="2800" b="1" dirty="0"/>
              <a:t>en la mejora </a:t>
            </a:r>
            <a:endParaRPr lang="es-MX" sz="2800" b="1" dirty="0" smtClean="0"/>
          </a:p>
          <a:p>
            <a:r>
              <a:rPr lang="es-MX" sz="2800" b="1" dirty="0" smtClean="0">
                <a:solidFill>
                  <a:schemeClr val="bg1"/>
                </a:solidFill>
              </a:rPr>
              <a:t>de </a:t>
            </a:r>
            <a:r>
              <a:rPr lang="es-MX" sz="2800" b="1" dirty="0">
                <a:solidFill>
                  <a:schemeClr val="bg1"/>
                </a:solidFill>
              </a:rPr>
              <a:t>la </a:t>
            </a:r>
            <a:r>
              <a:rPr lang="es-MX" sz="2800" b="1" dirty="0" smtClean="0">
                <a:solidFill>
                  <a:schemeClr val="bg1"/>
                </a:solidFill>
              </a:rPr>
              <a:t>escuela?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27" y="537592"/>
            <a:ext cx="856895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1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7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2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404664"/>
            <a:ext cx="84249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493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5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83568" y="47667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15. Redactar lo que como colectivo habrá que realizar para seguir avanzando en la mejora de la escuela. (con base al resultado de la evaluación interna y el instrumento aplicado)</a:t>
            </a:r>
            <a:endParaRPr lang="es-MX" sz="20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0163"/>
            <a:ext cx="8136904" cy="46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8344" y="548680"/>
            <a:ext cx="74888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3200" dirty="0" smtClean="0"/>
              <a:t>COMUNICAR LOS AVANCES</a:t>
            </a:r>
            <a:endParaRPr lang="es-MX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69" y="1556792"/>
            <a:ext cx="78488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9" y="2852936"/>
            <a:ext cx="78281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70784"/>
            <a:ext cx="7725616" cy="13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30480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16. Inicien la elaboración de su informe tomando en cuenta las recomendaciones siguientes</a:t>
            </a:r>
            <a:endParaRPr lang="es-MX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56566"/>
            <a:ext cx="2232248" cy="207608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987824" y="1124744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PROPÓSITOS  </a:t>
            </a:r>
            <a:r>
              <a:rPr lang="es-MX" sz="2000" b="1" dirty="0" smtClean="0"/>
              <a:t>CLAROS</a:t>
            </a:r>
          </a:p>
          <a:p>
            <a:r>
              <a:rPr lang="es-MX" sz="2000" b="1" dirty="0" smtClean="0"/>
              <a:t>¿Para qué queremos informar? </a:t>
            </a:r>
          </a:p>
          <a:p>
            <a:r>
              <a:rPr lang="es-MX" sz="2000" b="1" dirty="0" smtClean="0"/>
              <a:t> Es importante no perder de vista la finalidad de comunicar los resultados</a:t>
            </a:r>
            <a:endParaRPr lang="es-MX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278241" y="2564904"/>
            <a:ext cx="5398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CONTENIDO SUSTANTIVO </a:t>
            </a:r>
          </a:p>
          <a:p>
            <a:pPr algn="just"/>
            <a:r>
              <a:rPr lang="es-MX" sz="2000" b="1" dirty="0" smtClean="0"/>
              <a:t>¿Qué informamos?</a:t>
            </a:r>
          </a:p>
          <a:p>
            <a:pPr algn="just"/>
            <a:endParaRPr lang="es-MX" sz="2000" b="1" dirty="0" smtClean="0"/>
          </a:p>
          <a:p>
            <a:pPr algn="just"/>
            <a:r>
              <a:rPr lang="es-MX" sz="2000" b="1" dirty="0" smtClean="0"/>
              <a:t>Es necesario que el informe aborde los logros en las metas y objetivos de la planeación, que describa las actividades planeadas y realizadas.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 smtClean="0"/>
              <a:t>Los productos concretos que se obtuvieron, los aprendizajes logrados por el colectivo, integrar testimonios de docentes), así como las actividades que se realizarán para abril y mayo.</a:t>
            </a:r>
          </a:p>
          <a:p>
            <a:pPr algn="just"/>
            <a:endParaRPr lang="es-MX" sz="2000" b="1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69" y="3547144"/>
            <a:ext cx="2734172" cy="18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90800" y="304800"/>
            <a:ext cx="6157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PRIMERO Y SEGUNDO</a:t>
            </a:r>
          </a:p>
          <a:p>
            <a:pPr algn="ctr"/>
            <a:r>
              <a:rPr lang="es-MX" b="1" dirty="0" smtClean="0"/>
              <a:t>AVANCES EN LO INDIVIDUAL Y EN LO COLECTIVO</a:t>
            </a:r>
          </a:p>
          <a:p>
            <a:pPr algn="just"/>
            <a:r>
              <a:rPr lang="es-MX" b="1" dirty="0" smtClean="0"/>
              <a:t>Análisis de los resultados con las actividades implementadas hasta marzo, se identifican las áreas de oportunidad, asociadas a los aprendizajes de los alumnos,   al desempeño del colectivo docente, la gestión escolar y participación de los padres de familia 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408566" y="2426335"/>
            <a:ext cx="83398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TERCERO</a:t>
            </a:r>
          </a:p>
          <a:p>
            <a:pPr algn="just"/>
            <a:r>
              <a:rPr lang="es-MX" b="1" dirty="0" smtClean="0"/>
              <a:t>Elaboración de un informe en el avance del logro de las metas y objetivos planteados al inicio del ciclo escolar, considerando las actividades planeadas y realizadas hasta el momento.</a:t>
            </a:r>
          </a:p>
          <a:p>
            <a:pPr algn="just"/>
            <a:r>
              <a:rPr lang="es-MX" b="1" dirty="0" smtClean="0"/>
              <a:t>Identificar avances y dificultades, comunicar a la comunidad escolar teniendo como referente la ruta de mejora elaborada al inicio del ciclo escolar.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2071" y="44196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ESTRATEGIAS DE MEJORA</a:t>
            </a:r>
          </a:p>
          <a:p>
            <a:pPr algn="just"/>
            <a:r>
              <a:rPr lang="es-MX" b="1" dirty="0" smtClean="0"/>
              <a:t>Dos propuestas de actividades que pretenden fortalecer la creación de ambientes de convivencia sana y pacífica y desarrollar las competencias lectoras y de escritura de los alumnos.</a:t>
            </a:r>
            <a:endParaRPr lang="es-MX" b="1" dirty="0"/>
          </a:p>
        </p:txBody>
      </p:sp>
      <p:pic>
        <p:nvPicPr>
          <p:cNvPr id="3074" name="Picture 2" descr="http://www.granadablogs.com/pateandoelmundo/wp-content/uploads/2014/12/1071015732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50477" cy="17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Imagen-animada-Mar-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9929"/>
            <a:ext cx="9144000" cy="1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1944216" cy="19442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636458" y="564649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OPORTUNIDAD DE ENTREGA </a:t>
            </a:r>
          </a:p>
          <a:p>
            <a:endParaRPr lang="es-MX" sz="2000" b="1" dirty="0"/>
          </a:p>
          <a:p>
            <a:r>
              <a:rPr lang="es-MX" sz="2000" b="1" dirty="0" smtClean="0"/>
              <a:t>¿A quién informar?, ¿Cuál es el mejor momento para convocarlos?,  ¿Qué decisiones se espera tomar  a partir del informe?</a:t>
            </a:r>
          </a:p>
          <a:p>
            <a:endParaRPr lang="es-MX" sz="2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76" y="2924944"/>
            <a:ext cx="2016224" cy="20162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06234" y="2811418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Es importante que la información se proporciona a tiempo y se convoque formalmente  a los destinatarios para presentarla , a fin de que conozcan la regularidad y eficacia del trabajo que se realiza y el colectivo pueda tomar nuevas decisiones de acción.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8756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8"/>
            <a:ext cx="9144000" cy="106221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765" y="3639637"/>
            <a:ext cx="4908707" cy="256794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174066" y="4077072"/>
            <a:ext cx="38782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Tomen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acuerdos para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concluir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informe y llevar a cabo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presentación</a:t>
            </a:r>
            <a:endParaRPr lang="es-MX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Definan responsables y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6207577"/>
            <a:ext cx="7619181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18. Registren sus acuerdos en el  Cuaderno de Bitácora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8147"/>
            <a:ext cx="3600400" cy="46594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9 CuadroTexto"/>
          <p:cNvSpPr txBox="1"/>
          <p:nvPr/>
        </p:nvSpPr>
        <p:spPr>
          <a:xfrm>
            <a:off x="179512" y="229241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Tomen acuerdos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58" y="1421532"/>
            <a:ext cx="762383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1712">
            <a:off x="771243" y="2636912"/>
            <a:ext cx="4664853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8"/>
            <a:ext cx="9144000" cy="106221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215150"/>
            <a:ext cx="353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Revisar anexo…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Administrator\Desktop\Imagen-animada-Profesor-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4" y="2963840"/>
            <a:ext cx="2117265" cy="23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7200"/>
            <a:ext cx="8519864" cy="634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3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5046"/>
            <a:ext cx="8382000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154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8" y="101600"/>
            <a:ext cx="8763000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35378"/>
            <a:ext cx="6629400" cy="67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3050"/>
            <a:ext cx="84582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96489" y="1219200"/>
            <a:ext cx="7514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		QUE EL CONSEJO TECNICO ESCOLAR:</a:t>
            </a:r>
          </a:p>
          <a:p>
            <a:pPr algn="just"/>
            <a:endParaRPr lang="es-MX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000" b="1" dirty="0" smtClean="0"/>
              <a:t>Valore cuánto y cómo han avanzado en la atención de las prioridades educativas de la escuela, a partir del análisis individual y colectivo de las evidencias  recabadas durante el mes de marzo.</a:t>
            </a:r>
          </a:p>
          <a:p>
            <a:pPr algn="just"/>
            <a:endParaRPr lang="es-MX" sz="2000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000" b="1" dirty="0" smtClean="0"/>
              <a:t>Reconozca la importancia de rendir cuentas a la comunidad escolar sobre los resultados educativos alcanzados y la gestión que se desarrolla desde la escuela.</a:t>
            </a:r>
            <a:endParaRPr lang="es-MX" sz="2000" b="1" dirty="0"/>
          </a:p>
        </p:txBody>
      </p:sp>
      <p:pic>
        <p:nvPicPr>
          <p:cNvPr id="4098" name="Picture 2" descr="Resultado de imagen para PROPOS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5984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Paisajes de lagos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9144000" cy="21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763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0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44000" cy="68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76" y="304800"/>
            <a:ext cx="79928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060" y="3630312"/>
            <a:ext cx="35661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:\Users\Administrator\Desktop\Imagen-animada-Playa-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09800" cy="293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1 Rectángulo"/>
          <p:cNvSpPr/>
          <p:nvPr/>
        </p:nvSpPr>
        <p:spPr>
          <a:xfrm>
            <a:off x="304800" y="603743"/>
            <a:ext cx="8839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por su atención</a:t>
            </a:r>
          </a:p>
          <a:p>
            <a:pPr algn="ctr"/>
            <a:endParaRPr lang="es-E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¡Felices vacaciones!</a:t>
            </a:r>
            <a:endParaRPr lang="es-E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ATERI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esultado de imagen para MATERI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RUXGBsaGRcYGBodGBwhIBoXHRwgHB0YHCgiGRsnHxwdIjEiJSkrLi4uGiAzODMtNygtLisBCgoKDg0OGxAQGy0mICYsLCwsLDQsLCwsLCwwLCwsLCwsLywsLC8sLCwsLCwsLCwsLCwsLCwsLCwsLCwsLCwsLP/AABEIALQBGAMBIgACEQEDEQH/xAAcAAACAwEBAQEAAAAAAAAAAAAABgQFBwMCAQj/xABOEAABAwIEAgYFBwcJCAIDAAABAgMRAAQFEiExBkEHEyJRYXEyQoGRoRQjUmJykrEWU4KissHRFTNDVGPS0+HwFyQ1c5Ojs8IlNETD4//EABoBAQADAQEBAAAAAAAAAAAAAAABAgMEBQb/xAAyEQACAgECBQIEBQMFAAAAAAAAAQIDESExBBITQVEycSJhgaEFFLHB0WLw8RVCUpHh/9oADAMBAAIRAxEAPwDcaKKKAKKKKAKKKKAKKrsQxtlqcygVDdKYJGk9rkgRrKiKz7HulNCMyUEKOoAaM+RLqhlB59lKvPnUZJwaZc3SGxLi0oHepQA3A5+JHvqqxLidlpM+l4ylKOeudZAKdtUzvoDWE4hxxdvL+bhCjoMsrcO+gWuTzJhMb1Y4f0b4jdQ48Q0DBKn1qzwfqwSD4Ky01Jwh3xTpRZTIS42N/wCbSp1XKNTkSOciTy1FL2I9LhVORDsHSCpDe570pUoHkIVXVnhLB7UZri5N2rkhtUD3NKkHzVFd18ZMMk/IbFluNEuKSM0RHopGmn1jTlyVc0iuZxjFbqeqsVKBGUlzrCkjuJdWEq0Iqxa4XxpSZzWTCQJghOmnLK0oDx1qHe8cX7gA6xLY/s0gT5kyfcRVHd3Drpl11xe/pLUrfeJOnsp00Ud6XcY0YLfJMP4xZsKjZKkK+CkIge+pYsMqZcx8Ez/RhpXwBJ/dSR1aRRKanpx8EddvbI7BDXPG1K+1boP/AK10yWp9LEmV/bs0fuApDLqRXVLKiAQ2sg6ghJj8KdOJPWn4HEm2RmLVzayRplTcME9wKmlGPumpDb+VAUi/CD6QS3fJWZ31TdJTO0QfdSMWF/m1/dV/Cj5Mv82v7qv4VHTXYt1Zd0PCOKbtIIRfMrg7vtJTqRoAtmWzsdu41Nt+N79sS9aIfb0+ct1T5nQqB8uzWZymu1u8UGULUg96SR+FV6cuzHVXdGtYV0l2TujhWwvYhxOnL1kyI5awdNqaLHE2Xp6l5t2N8i0qjb6JPePfWHnF1LEXDbdwO9Qyr9i0QfxrwiwYUoLt3l2znILJj9F1GqfaKhucd0WUq5bM36isaRxjidnAeAdROiliQR3JcQYPtk05cPdI9rcQl0/J3IJhwjJz2cMDbvA30mpVkWS4NDnRXltwKAKSCDqCDIPkRXqrlQooooAooooAooooAooooAooooAooqi4q4iRatKOZCVhMysEoTOgkJIKj3IBBMHUb0Ba3l4hsStUTsOZ8huazDivpMCczbZlUkZW1GB9t0DfnDe22bnSPxTxm7cqWEFSG1bye2odxI9FP1BpprJ1qFwpwpcX7mVlMIHpuK0QnbnzVrsNalRb3LaIjYljL90rKpRIJ0bQIRJ+qPSPiZNN2B9GC8iX791NqzMlBI6wjXST2UE6d5jkCdGBFxZYQkN2qEXN3BzvmDlPdI2H1EkaASdiVfF8Seul9Y+sqPJPqp29Ecth51KXgznao7jOriWzsh1eG2yFECOvWDM6d4zrGk7gaaUvY1jtzdn55w5eTadED9GdfMyar9BXq0ZceWG2UKcWeSRJ8/AeJ0qcJHO7Jz9JzCAK+KeAp7wXozcUQq6cyJgHI2ZVtJBURAjbSZ7+98wzhy1t46phtKh68Svl6ypPIc6jmLKnPqZkWGcKXr8FDJQk+s52Bz5HtHbkDuPOmKy6LnTq9cJSJ2QkqJE95Igx4HetQoqMs1VcVshTsOjuybgqQp0jmtZjb6KYBHPUGrNnhOySZFs17UhQ9ypFXNFQXI1vYNITlQ2hCR6qUpA9wFSAK+0UAUUUUBFusNZcEONNrEzCkJUJ79RvVXccGWKxBtkDxTKTvO6SCP8AQq+ooDP8S6LmlasPLaPcoZ089BqkjlrJ250uX3R7etglIQ6ByQrtR3woD3AzWx0VOSrinuYA1fvW5KFBSJ9JpxPZPmhY137udel2VtcegRbOfRMllR8Du38RW6Xtg08MrraHANQFpCh+sN6TMe6NWVyq2UWVR6JlTZ/9k+8jw76SipbiPND0v6Ge4djF7hqylJKQf6NcqaPimDHtSR40/wDD3Sey6Qm5T1CpgKEqb8JMSn26c5HJUxSwuLIdVdtB63Ox1KROkoXu2rw03qjv8HSEl1hZcZ5k+m34OAftDTyrL4oexump/Jn6AtblDiQttSVpOykkEH2iu1fnrBMZuLRWZpZRm3G6FfaB09u/jWl8MdIjbvYu8rLnJWobOk7qJyHzOumvKtoyUtjOScdx6or4DX2pICiiigCiiigCiiqviLF02zKnFEDTnsBzO3IcuZgc6AquNOKkWqFAKhQAzKABKZ2SkHRTp5DYDtK0gKwXH8acuV5lkwPQRJOUeJOqlHmo134jxtdy51iyrKJ6tJMkDmVd6lbk+zYCpfBPC5vHCt09XbNdp10mABvAJ5nbwBnuBtFY1ZJ34E4O+WFTryg1aNH5xwkCYAOUE7aESeQPlTJjvFRUk2tkgW9qgkAo0Usd8j0QTr3nmdSKi8S4+LkJZZQGrRo/NoHOJAUZEgwdvEzJqmAqdznttxoj4hAG1fFL5DUnYV2s7Vx5xLTKSpajAA/E9wHM1rHCHBDVqEuOw5cb5t0oP1AfdmOvltRvBnCpy1kKfDfR269lcuj1bRE5En53fQKBTCQRruT4A7aZhmEs26crLSWxzyjU+Z3UfE1Noqh1JJbBRRRQkKKKKAKKKKAKKKKAKKKKAKKKKAKKKKAKKKKA8uNhQKVAEEEEHUEHcEcxSbjPAwC+usVBhzYtkfMqEQRAHZmNdwddJM06UUBi17h2VS0lvIpP86wdcoPrtn1mTv8AVqrusMyiRqjkeafPvT48vKtyxHD0PJhWhGqVDdJ7x/DYjSs8ubMWzym1gdWSAockFRISR3NLMgfRUCnbbktjKD5oHTXKM1yzKXhji56xhpaesYmcnrJmNUHaOcbEnlqa1vCcVauWw4ysLSfePAg6g+dZNjmC9UrKdEKJ6tZ2SfoqP0T8CaqcJxJ6ye6xrQjRaDsodyh+B5fj0VTViz3OaxOqWHt2ZvlFVPDOPt3jIcR2TspBMlJ7vEcweY91W1XAUUUUBXqxlnSCpQPNDbixy5oSQN6xvpBxdy6fU0kKACpWkmIiMiNYgR2yPpK5wDWnWuEfJ3h/vVw7mQqG3SgoABSJTkbTqJA1POkTpLw7qrlu5T6Loyr+0kaH2p/Yrx58fbDiHVJL5b/+G0YRYhJwB9ah2NOfaGnxp0xC2ULdu0tkEMoOdayQC6uB2imeykckknYHlXC1d2pjwJjrHEp5bnyH+vjSX4lYll40/vydK4atxbyxb/Ji7AnqFx4FJ+EzVJdrKFFtSVJWN0kEEew1p3SdcuIsCtlxSCHEdpCiDBVlIkctaxtdytayta1LWYlSiSTGgknfl7qnhfxC66PNLGPkn/JwfloJ9zQ+DuK7Wybj5O+t5XpuZUCdZCRK9Ej4kTpsGe36TrYk5mX0DvKUn9lVY4m7V4e6vYvFeFb/AJmRtyI2xnpEsiYJdR4lpRH6sn4Vc4dxFbPlKWnkLUoSE6hW07ESPbX5/bulT/lTBgGPC1cDqWCtwJiVO9nXchIRz8SYrWm6djxoUmlFam6UVnjXSm3PbtnAnmUrST7iEg++mjh7iq3vJDSiFpAJQoQqD8DB0ME/EV1maaZd0UUUJCiiq3GSo9WgKKQtRCsphRASToRqNRyrO2xVQc3stSUsvAXuP2zSsrj7SFdxWJ9o5VwPFVnMfKWtPrCsU4qaSjELhKQEpChAEAegnuqOmuePFc0VJLdZLchuf5VWf9Za+8K+nimziflLUfaFYeK+0/MvwOQ3K7xpGT5gofcMAJStMa81EHspG5925rPMX6Q71m5dYi3PVqici9ZSFfnPGrjo7u2lNKbQjKtEZ1fTmYPw25VnnF3/ABK6+2P/ABorihx1lt8oYwkv4LOCSGcdJF53MfcX/iV7HSNefRY+4r/EpNTXQV1O2fkjlQ4J6RrvSUskTtkUNOfr048F8TLvetztBHVlMKBJBmdII0Ij41j9S8Pxm5t8wYdLYUQSAEmT+kDV6bJymlkifLGOWb3RWMM8d36QB1qFR9JCZPnEfCnngTi1V7nQ6gJcbAJKJyEEmIBJIIgczPhtXbgyjNS2G6qzH8MDzRGVKjB0IHaHNEnYHv5GDyqzoqrWSyeDOLNIdQ5ZvHMpKZQpW6kHQE/WSZSfETzpOumycyV6vM+kfpo2CvEp0SfCKfOOrFTChdNjVtRXAESI+dR4hQlfmgmkrjF8IdbuW9UkA+CkqGoPfzrlinCzQ6JpW14ZCwXFF2j6X29YkKTMBQPI+HPzArcMExVu5ZQ82dFDUc0nmk+IrCH0iezqk6pPgdqYej7H/ktx1a1fMvEAzMJV6qh3SeyfYT6Ndr11R59U2nyyNkoooqp0FDiDnzzyj6jIA1P1lKMcp7PuHdSnZMG/wjqjq6hAyz9JIlB9u3vq3xy4AGILSokJZPsIQ4CBPikVRcCXPVlKdkrAHt5f68a+e4mp2TunHeLi19Fqbx0SQm4Q/KYO40I7iKecLuha2T12reIR4nYD2qIHspb4nwksYiUoHZuDmR3ZiYUPva/pV26VL4Nt29kg6JSFr8YkJnzOY+wVzyStlGK2lr9O/wDBs54gT7hZd4dKlHMoIknnKXZJ+FZeitP4XT1uBXCO5D6fgVfvrLmjoK6OF0dkf6mYvsdhXsVe4Bwdc3Sc6EhKOSlkgHygEkeMVHucAebdUypIC067iCDsUnmD+6tOrBtxT1LpNlemrS4BbVkWClYAJSRBEjSrLBOC33lpkJDeYZ1Ty0kecVaca8NXLt66820VNlKO1KRskToTNTTxkareXK2/gzvp51hiuVVM4duEM3TTzgVlbVmhABUTBj0lAAeNQLCXVBLaVLUdgBr7qZU8F3mWcifslYBrts45Q0k0jGFCjsOZ6S7b81cfdb/xaucJ4rtrhzqmlkrgmChQ0G+pFYlfhxlZbdaUhY5Hn4jvHiKseFcRuG7lKrdjrFwQEqnLB3JOkDxmoXGbNtYNukbxVTxJgyrpsIQ+5bqBkLbidQQQZG0E7EHxpCsOka+ecLTVq0pYJBAzaQYMnNAE869Yz0h3tq4GnrZkLICgAVKkEkCIO8itnxNMvgb+hTkluVrvQq5JIvRqZlTRJPn296RFYKpKlILplCikxMSCRp4aVo970l3jS+rctmkLgKynNMHb1v8AUUmspeedVkaKlrUVZU+Jn3a0VlGM9vqUnGePh3Kz+SVfnVf69tdUYWButZ/S/hV3imDXNujO6wQjmoEEDzjb21Eat3VbNKqY3cK1lNGPT4l9v0HTotQAp8DTRH4qpQ4tP/yV19sf+NFOvRpbOIU/1iCiQiJ5+lSTxZ/xG6+2P/GivKU4y46xx2wv2OqEZRrSlv8A5IyK6ivDKSSAASTsAJJ/jVsnhy6IkW7keUH3EzXROcY+p4LJFZXyvl2stKyOIWhXcpJB9k7jxqMbwdxrSiyKmm3oZ3wlKGESqd+iH+fuPsI/aVSdY2L7wlth1Q7wkx7zoavuF8Tcw1brj9q/lWkCQmAIJOpOnPvrtfF0vTmRzU0zjLVGyUVnQ6W2PzDvvR/GvQ6V2f6s970/xp16/J08jHHiC2Stkk/0fbGieQII7WglJUmZG+9Ybft5G3bcmSw4UifonVG/1SK0NPSozOts/HP0f40icSrQq5K2wQh5hCwDM9klAmSdQEgbnao54zejLLKWpUYU9LeU7oJT7Nx++pLiZFVuHGHVp7xNWldKOC/SeUbB0c4r19kgEytr5tU76eifuxr4HnNFI/RfeFu+6uYS6hQjvKe0I8QM3xr7VWdMXlZGfiu26q0vjMlZP6xED9alewJCUkaEQQaZukGU2z8+u81H/a/umlq1HZFeZwes7X/U/thHQ+w8Bhp8MXCx2mcyge45SlU+HP2CsL4gxQ3Ny68dlqOXwSNEj3Ae+tHvbl02jzDcAuAAKJ0APpxA5iR8aR/ySe+kj3n+FctHBSpsk+2y9t/79iZPI69FXbsblvlnV+s2n+FZ3wrbNuXDLbysralJCj+7wk6TymtM6LMOWwH0rIObIRBP1gdxWU3DeRxxP0XFj3KIrKuLVtsdtv0Hge+MsduPlRZtrhNs1bwhKQYkwDrp6I2A2jzqb0gS7Y2t6CM6coWpOxCwAY8AuI86pMK4Iur1RfeWWkrgla/SUAAJCfIbmPbTfieHNfyM+ww71yWkq7cg9pCs5Ep00Olc85VQdcY7ppP675ZOuovdG+NvKukslfzagolMDUhOhnflUrjXie6avXGW3crYSnTKk7p11Iqh6Lz/AL+39lf7Jrv0gicTd+y3+yK1jVB8Vhpen9xKTxkvsHQjC8O+U5OsfdgIB8ZyjTZMdo99KieNMUz5+s5+h1acnlET8ZrSOKsGeeNqhlKciM2YqMAdlITpuee1cL35FYJCrtxJXGiYkn7KBJPmapTbRKLnNc05N6Yy8dvYNM9Pt/ynYJdCMj6QSn6q07pE7pVt7R3V16O75l63zIEODRyRBB3geFIfEHSq6vsWaAyjbOoAr9gHZT8au+hFwqauiokkupJJ7ymTWNvDzhRJy0WdFnb5EqfZBccQ2+D5mUI+UXK1qW7lOUJzEqSkqIOwI0jx0mr3A8SssQdZuY/3hKFhLajqiCnMY2O4hXiY51lD7YW88pYzEurknf0zTb0b26U3qSEgHIv91dF/CRVTnl82NX5029iqbyRekcTiZHe03+K6Zr93+SrVAZbD109z5aCSTGuQSABzJpY6SP8Aiav+S3+K6rsZvnrhu3R6zIUkKzGSFZYEDuitIVOyqpP041X00IzuPfA2PXF31rF62DKSQcmUFJ0UkjUTrSNf3btpcO25USG1wkncpOqdfskUw9H3D963coedTlaAUDmUZMjSEnXeN6r+ly1CL1Cx/StCfNJI/Aj3CsYdNcQ4Q2a+6LqTisoZujTFVPKeCvVCPiVUlcVicSuv+YP2EUxdDp7dx9lH4qqK3bBzHnEnbrQo/otJV+IFKmq+IsfiOf0E3zDA0ljCLUPvDM+rQAekVRIQn6IHM/5Urf7WbrPPydnJ9GVT97/Kr3jsh2+aZUkrytZkpAJMqUQTA+yNakWHAqVwVoDY7t1fDarV10Ovq8Q1l+f2RV57FlY3NtjFqcyII0IPptqjcHmPHnzpe4VwtJul2zzaczUlWkBQEZSPAyD76t3sYw3CgpIXLhjMhHacMTExonc7xvS3gPHrb+KpcU31KHG+pkmSTmzIKuQ1007xrXNCE8T6afJjKz+xdT5S74r40eYfNvatsnqwApTioEkAwlII0AI1mrXhLik3QLbyENugTCFhSVDnHMR3a+dReMeFitw3TCErdiFtmO2ANCkn1+Wu4pHTxGpBICOrUJBA7KgdiORBqYVU204ivi857loxT1bKO19JX2lftGpqa8/KUcmUjnua9/Kf7MfGvV6y8FOn8z3UrFG5Fr/yXB/3iP31DU+TpkjxFXimZ6gcw0j9dxazy7gK6eGak8/YpNNaCuLUpf2MhBqbVtijEKcVGyEj3q/yqpr0ovJ53EbpHbDrzqbhl36C0k+QIn4TRUS42oqJbmtL+E0bpHc6u2TmOirqZmdPnFD8KXGsWaAHa+Bpu4pwB26tOpFu4FoOdsqcagqE+kQuYMmfOs8suGn1LU3kQFpAJBKe8jSd4IIPcRXj8M7YRk5RxmTevzO3Cb0Ln+WGu/4V5VjTXefdVW5gzqHC2pKQrKVAdnWNTGmp8PCogVXQp2z9KRE5Rh6ngfuBcSS4+4lP0J9ygP30tcO4Kh3GrlLgBS0445HInMkpnwlU+yrLgO8aaWtx55KOzlCTpPokn4RR/KLFvi5uEOBxq5TCynUNmECVeEpB9qq8m6N3Ws+F5cfD3/wFODSwxa41x9+9dcbDobYSooDQJGaDBK4HamNthTV0W2f+5XNuoggqMROy0RzA5irq84Vs1LU/1qm0qJWrK4kIJOpMnadToedQ8H42sxdosmI6sgjrZ7JXpABPpSAe0dzAFc87lZT06oba+2P3L4S1EjosQRftg6EJWCPEJINSOkI//Ju/Yb/ZFM11Y2uHXzbynIVcPKhOgDaVJVmJ11TnKdeXvo424OD1wq7W8hpoNjOVEyCkHUciCI5j21pHiI9dWPZxwvfJGNMFrxjePnDuutllByoWopjNkI7UE7RMz3A1l9vwoXj1i1qJVqVEkk+JJp36NOKmXG02a1QoSEZtlAkykTuddAeXlUjFOAnMxNrcdWg7NrBhPglQ1jwIrOqz8vJ1y010flGkeRv4tRRRwI0BKlqgAk68hrOgp56NsMaYbdDSioKUkk+zSq67SjCGFOuu9dcrBS2k6CT3DuHNR8uep0Moc+TvKXmyqcGUnYwNY5RPdU32SsolLOmVj5iUoZxFGff0rv8AzV/tqpv6O/8A7ifsL/AUp3jC27h5KgEkOr9Ix6yoOusEa02dGyFG7nQhKFTEnuG8R8a7uInHoS9jNRZF4+t1OYtkQJUptoAeJK/hTHe3VpgzSSodbcLGgEZj3mT6COU7+dQMaVkx9lSgcpQ3ry1DqfxMV26QOHbhy5S+0FrQW0oKUAFQIKjseRB5cxXFzxkq65vEeXL+fyCQqp6RLx+7YKlBpkPIzNt805gCFKOqtJ7h4Uy9NFrKLZ36Klo+8En/ANKj4Jwg86oZ0utJ5qWpKVexIBM+6mjpBw75Rh6+r7akQ4mNZyntRG5IzbUnZTG+vp6Y0f1JcWlqxZ6G/TuPso/FVfMOcjH3fFZH/ZFTOibD1t9ataSAtCCknmJWNPdSvxBfdRiz7g3Q6lQH6CPxFWiue+1LvHH6B9jR+MeJ02ASrqVOOOSEkQE9nWFKOo32APOsvxriXEryRm6ts+o12R7VekffWrY9hreI2gyEaw40rkFRpPhqQfOs/dxEWyurdaUhY3BGh8QdlDxFZcHyJen4l5Lxgpep4Etrhe4PqAeZ/wAqmM8E3KuSfj/CnnA8YcuXA2yyfrKI7KR3k/6mpV+l03Vy2wsvBlCFqRMKBVMoTlEKIAnv1Artlxc08aE9KpPcuOEr19lkIvVBWWAl3WY2Ged/te/vrpxfwoi5HWtgJfSJB5Lj1VfuPLypXYxdkiVODykT7Zpt4QxpDwU2hWbIAZ3gGdK866uVb6sdH38GllaisxYgWVxbkdo5SNCk6EEaEH21YIuLT85VPj2BLdvrotwE9affAKv1ia+I4TVzUPvV6keGlOKku+pRX9sDBbvWalBIJJUQABGpNQrq5Sq6VlPZCjHkhIaHxCj7aj2+FptEquSoEtDsCd3FSEe46+ylj5UUjfXYd5rv4PhnXlswvtcsIvsSuc+3NRPsHZH76hVzY9EV0r0ksI8q2XNI43J0r7VvwpZddfW6NYC85gbBEq1jaSAJ7yK+1SW50Ur4TdazXjN3qr9IQnKpSAtBmAskkOI8MwCdfpBJ5mtKqLiGHNPpyvNpcEyMwmD3g7g+IqkoqSwzeMnF5RmGI3QuEJUkw6gylUQdO8cu4jzpZvYUc4ESe0n6KuY8uYps4xwNds51jfaCsyso3IGpI+uBGYesBmGoVSbdXYPzieYGYclD+IrkrUqp/I6blC6GO5zJrz1goSsKGn+Ypr6PXrQufJ7m3bUtZIbcUnMDPqkKkA9xA8PP0ObKyjyY1auMtxVJBEHUdx291eUspGyUjyArTXui1gqJS+6kcgQkx7YFR7jorGnV3Sh35kA+UQoRUcxfoPszO7poOnM521REq7Rjuk8q63binW0tuLWptOySpRSO7SaZneje9BhKmVDvzkfimvP+zu+/sv8AqH+7UcsPBHSs8iejDmwZCQDuDrI8u6mBnia7SnKl9cDQTBPvUCasP9nl9/Y/fP8AdqM7wPiAJAYCo9ZLjcHyzLB94qs6qp+qKf0Q5LVs/uLV/aB5ZcdUtxZ9ZSyT7O4eAq2w3GbhhtLTTykoTolMJIGpPMTuamfkViP9W/7jP+JUW44dvUTmtndN4Gb3ZZn2VDppksOKx7IYt8/ciYncLuHA48orWBlB0Gkk8h41NwfHHrYKDJSAogmUg7bb1Fawu5UQBbPSf7NY/EVJ/Jy9/qrv3ah0UuPK4rHjAXW8sMfxt27QlLuSUqzBaUwvnpM6D+Aphw7j9xCAl1oOKAjOFZSfMZTrSxcYPdIjNbPCdoQo/gDXE2NwNTbvAD+zX/drGfAcNOPK4LH/AF+hZTvXctOJeMLy5SW2slug6HKpSlnwzQMo8h7ak8C8Tqs2eoflxCZLak+kJklJB3E7d00rfKBXoPiof4dwzh0+XQda5PI9J6Ru0T8jPdIdTMCYkRpvt40s8U4ii5cS8y0plw/zhKgcwAgbc/HTSqzrRX0Ojvqtf4Zw0Jc0V92S+IuGLhPiddr2Fy40TMTKkn6pPLwp1VxNYupGdaSPouIJj2FJrKesHfXzrB31nd+EcPa+bVP5CPE2rdDpxH0gttNluwaKlnQL6spbT4gEAqPsilPo9xw2t0t24S4UupIUrLmObMDJ5nnt31H6wd9epq0PwqiMHBZ13fcPip5zg0m+wPDb1XWBSAs6lTa8pPmnmfMVEuMYw/CWVhlSXHVbIC8y1EDTMR6KaQa85R3Cuf8A0ZbOxuPguuMeNimVjjylKUVqlaiox3kkmvTN0+4pKU9YoqMAAHUn2VdVMvLn5G2D/wDlODsA/wBEg6FZ7lESEj213vhkljIruc3jBW8Q3IQEWyVZgzq4qZzukQqPBI7I9tVOHM9YrMfRH491Rm0FaghPtP4k0w27IQkJTsK6oxUVgi+zHudKDRX1plbi0ttjMtZypHeT56CpOOKy8Dp0S4WVPOXJPZQOrSI3KoJ18BGn1uXMp64SwUWlshrs59VLKdlKO511MCBPckbV9rM9BLCwXFFFFCSPfWaHUFCxIPsII2IPIg6g1k/GfBa2jnbhRUTIAgLOp7I2S5GpToDrHMVsFeHWwoFKgCCIIOxqsoqRaMsH5mSspOmhHI/EGpbbwWO5Q/1pWhcdcHISC9JAmOsAJKBy63WVp5dZGYaTO9Zxf4etojOIn0VpMoV9lQ0V+NYpyrZecI2e5sPAPGIuEi3eMPpEAk6OADfU+mANRz3HMB1r8zs3hBBMhSSCFDcEbHwIrU+B+Ps5QxdEZjoh4nRR5Bfcrlm5+e+8ZKWxlhrRmi0V8SZ1G1fakBRRRQBRRRQBRRRQBRRRQBVddYDauKzOW7K1HdSm0k8zuR41Y0UBUfkvZf1Rj/pI/hXJ/hCxWINq0OfZTkPvRBI8KvKKAXPyGsP6uPvL/vUfkNYf1cfeX/epjooBbVwJYEEfJwPELXP7VUt10WsEy286jU6HKoeAGgOniTT9RQjBnX+ytH9ZX9wfxrs90Z2iEFS7h9ISJUoqbCR3ky3oPb7acMRxZtrsk5nIBDSSM8EkTBOidD2jA0rKOMukIyUtqStwbZTmZaOmoJA65YI3IgchvLPZEqKIGMNs4etRz9e5/QoUAOX844J0TPojc0nsoevLgITLjrq9T3k8zGyQPcBVjw1wxdYk6op2Jlx5ycvvjtK7gPgK1VtqzwNjsDrbhYg6wtW0zv1aJ158t6lae5LwthJxbgpVgzmdfb6xSgEtoBUVeJKspSBB5Ebd+lS0NNakYheLfdW86ZWszzgDkBOwHIVwWuKsjjtnzPCBxcCtH6L+GwEi8cHbUD1QI9FOoKteahsR6p8dKno94TL6k3TujSVShBTOcidddAkGNdZIO0VrNQ2bVV8qCiiiqmoUUUUAUUUUB8WkEEESDoQdjWd8S8GuNSuzQHGVartVyoT3tz+4gjl3DRaKhrIPz0rDmXv5lfVL/MunSfquH8FR51WXVm4yrKtJQe5Q0PkdiPEVt/FnBTN2MyIaeEwtIACtNAuNxoNdx8KzjFba6sT1T6Qtons5hnZVvtPonw0NZurvEv1H/uWT5wpx8/aBLa/nWRpkJ1SNuwrkB9E6aQIrXcB4gYu0BbKwTGqCRnT4KTy89jyrEzb2ruoz26vDtt+49pPvNcvyefSQtgpdjULZX2h7DCgfIVHNOPqQXJL0s/QtFYhZdIOIW/YWUuRyeQc3vBSSfEzTfhPSpbr0fbWydNR20+Owke46VZWRYdbRoFFU1rxXZOZclyySoSAVgHadQqCDHI61c1dNMpgKKKKkBRRRQBRRRQBRRUe6vm246xxCJ2zKAnUDSfEj30BIoqixDihpCSUAriRmPzbY81uQCPFObypIxnpQSnMlLgWSdE26TIHcXXNDrzSj/OvMuxPKzS7y/bajrFhJOw9Y7eikaq3Gw50l8UcftsSnN1enogBT5nYgTlbHivXwpPtrLF72eqZNq2oGXFEpWR2iMy1nrVSdNBuZO9XuA9EjDXzt671pHaUkHK345lEyoe7xqcPuTohGusZvcScLNu2uFaqSgkqI2l1w7jlrCdh3U48LdEiUHrL5aVgAHqkkhO0nOrSQD3aGO6r+/wCLbCxQW7RttSj6rKUpRMaFakiDsNpNIWO8R3N4fnl5Ufm0SlHLcScx8yY1iKsl2RnOxLcceI+OW7cfJ7BDekytIHVp2PYSnRR1OugBGyprPHVqWtTjiitajKlHcmvGgqdguDP3ailhEgeksmEJ3iT36bCTVtEc7lKzRbEFbkeJp94O4BUpSX7sQkHMlkjU7EFeug+pGvPmCy8KcFM2gC1Q6/v1hGifsAzl057mTy0ppqreTaFSieW0BIASAABAAEAAbADkK9UUVBoFFFFAFFFFAFFFFAFFFFAFcrm3Q4kocSlaVbpUAQfMHeutFAIHEfRshZz2ig0rm2qerPkRJR5QRpsKQ8YwW5tFfPNkAHRxMlBnaFR8DBre68uICgQQCCIIOoI8RzFTkpKCluYM1jrsQpfWJ+i4AsfrUG4t1+nbIHi0pSD7tRWrYtwLZvz811Sj6zXZPft6J9opOxDoyuEk9Q62tMevKVeWgIPnIqHGL3RXFkfTIVTYWitlvt+aULHwIPwrrZ2nVf8A17/qtZiHWxMR6oImNK+4hgN2x/OW64+kkZk+9Ege2KrA+Nu7Q1Xox7Mnr2rdZGuyxvEG4y39u4BOi1pMzPNSQo++px4nxQ7OWhjchSPjKvZ7KRuya+FkGnSf/In8zHvE0McY4j9Gx+//AP1ry5x1dp9JeGo+06R/+zurP7ZJbWFtkJWkyFACQfdV2zxdfo2uVfpJQr9tJinTl5LdevwNzPF94pOYLtCk7Ftq5c2JBgpMGCCN9xUu1xS/M9l5wxytUtc+RfcSCeXPek5jjrEEmS8Fj6Km24/USD8a7O9Id8QQFNJJ5hvUeWYke8U5H5HWgOF3YYg9OgA7nLgoGu/Ztm9dtlK56VW23Bd+okruLa2k6/JmipZnclx2DPjrNK35b4h/WT/02f8ADqHdcS3a5C7l3UzorL7ssQPAaVPIh1l2HxXR7YNfOXr7j53zXL0JHIwBl0mNyeWtSv5Zwiy7TKWM0afJ0JUowDAKk8/tHnrWRrMmVGTvJ1PjXS3bKzlbQpau5IJPhoJq2CjsfZD5ivSc6oxbNJQnXtOdpXhASYT71b+Gqli+MXF0ZfdKhyTsgaz6I09pk+NTsN4Ovnohktg+s72I1jUEZv1av8N6L3SZuH0pE7NSokaessCOfI8qnQrib+Qh5kirbBeHrq7I6pshH5xfZR7/AFv0Qa1bDOC7JkCGUrUIOZztqkc+1oPYBTAlIAAAgDQAbVHMSqluxE4c6OG2+3dEPL07Anqx5zqv2gDwp4t7dLaQhCUoSkQEpAAHkBtXSioNcBRRRQBRRRQBRRRQBRRRQBRRRQBRRRQBRRRQBRRRQBRRRQBUG+wdh7+dZbXpEqQCYmd4ka19ooCpueBrBcTbpTE+gpSd+/KoT7aX8V6PLVGXKt4TM9pJ7u9FFFCMCBxLYi3uFNIKikBJlRE6ieQFVgWf9e2iioy8hxWAKzXpokqA7yB7zXyijbyFFYNKseALZTgClvEa6Zk9x7kUw2fR/YoglorInVa1GfNIISfdRRUjBYM8K2aTItmp8UA/jVpbWyG05W0JQkbBKQBvOw8daKKEnWiiigCiiigCiiigCiiigCiiigCiii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38" y="166200"/>
            <a:ext cx="1875067" cy="12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59313" y="1600200"/>
            <a:ext cx="77692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Britannic Bold" panose="020B0903060703020204" pitchFamily="34" charset="0"/>
              </a:rPr>
              <a:t>Planeación del ciclo escolar 2014-2015 elaborada en la fase intensiva del CTE. Instrumentos para medir avances en las prioridades educativas.</a:t>
            </a:r>
          </a:p>
          <a:p>
            <a:endParaRPr lang="es-ES" dirty="0" smtClean="0">
              <a:latin typeface="Britannic Bold" panose="020B0903060703020204" pitchFamily="34" charset="0"/>
            </a:endParaRPr>
          </a:p>
          <a:p>
            <a:r>
              <a:rPr lang="es-ES" dirty="0" smtClean="0">
                <a:latin typeface="Britannic Bold" panose="020B0903060703020204" pitchFamily="34" charset="0"/>
              </a:rPr>
              <a:t>Lista de acciones a realizar en marzo.</a:t>
            </a:r>
          </a:p>
          <a:p>
            <a:endParaRPr lang="es-ES" dirty="0" smtClean="0">
              <a:latin typeface="Britannic Bold" panose="020B0903060703020204" pitchFamily="34" charset="0"/>
            </a:endParaRPr>
          </a:p>
          <a:p>
            <a:r>
              <a:rPr lang="es-ES" dirty="0" smtClean="0">
                <a:latin typeface="Britannic Bold" panose="020B0903060703020204" pitchFamily="34" charset="0"/>
              </a:rPr>
              <a:t>Línea del tiempo con las listas de acciones llevadas a cabo hasta marzo. Cuaderno de Bitácora del CTE.</a:t>
            </a:r>
          </a:p>
          <a:p>
            <a:endParaRPr lang="es-ES" dirty="0" smtClean="0">
              <a:latin typeface="Britannic Bold" panose="020B0903060703020204" pitchFamily="34" charset="0"/>
            </a:endParaRPr>
          </a:p>
          <a:p>
            <a:r>
              <a:rPr lang="es-ES" dirty="0" smtClean="0">
                <a:latin typeface="Britannic Bold" panose="020B0903060703020204" pitchFamily="34" charset="0"/>
              </a:rPr>
              <a:t>Hojas blancas, pliegos de papel bond, plumones, cinta adhesiva</a:t>
            </a:r>
            <a:r>
              <a:rPr lang="es-MX" dirty="0" smtClean="0">
                <a:latin typeface="Britannic Bold" panose="020B0903060703020204" pitchFamily="34" charset="0"/>
              </a:rPr>
              <a:t>.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22938" y="480733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sz="2000" b="1" dirty="0" smtClean="0"/>
              <a:t>Avances del  informe para la comunidad escolar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sz="2000" b="1" dirty="0" smtClean="0"/>
              <a:t>Acciones a desarrollar en abril y mayo.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sz="2000" b="1" dirty="0" smtClean="0"/>
              <a:t>Acuerdos para implementar las Estrategias para la Mejora Escolar </a:t>
            </a:r>
            <a:endParaRPr lang="es-MX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83132">
            <a:off x="100066" y="5288471"/>
            <a:ext cx="1720362" cy="9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8359"/>
            <a:ext cx="7884368" cy="28891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6 Rectángulo"/>
          <p:cNvSpPr/>
          <p:nvPr/>
        </p:nvSpPr>
        <p:spPr>
          <a:xfrm>
            <a:off x="539551" y="3323414"/>
            <a:ext cx="5904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esta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sesión se continuara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el ejercicio de evaluación interna a partir de la </a:t>
            </a:r>
            <a:endParaRPr lang="es-MX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revisión  y  análisis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evidencias </a:t>
            </a:r>
            <a:endParaRPr lang="es-MX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recabadas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durante el mes de marzo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con la aplicación de los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Instrumentos  para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medir avances en las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prioridades  educativas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1" y="5827425"/>
            <a:ext cx="6192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comenzará a 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para rendir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cuentas a la comunidad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escolar sobre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logros educativos y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desafíos de la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escuela</a:t>
            </a:r>
            <a:endParaRPr lang="es-MX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1" y="1966482"/>
            <a:ext cx="6408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1.- El Director y/o el Supervisor da la bienvenida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al grupo,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explica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propósitos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 sesión </a:t>
            </a:r>
            <a:r>
              <a:rPr lang="es-MX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los </a:t>
            </a:r>
            <a:r>
              <a:rPr lang="es-MX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productos que se esperan obtener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78"/>
            <a:ext cx="9144000" cy="1062214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232018" y="167686"/>
            <a:ext cx="5492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Organicemos nuestra </a:t>
            </a:r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sexta sesión </a:t>
            </a: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ordinaria</a:t>
            </a:r>
          </a:p>
        </p:txBody>
      </p:sp>
    </p:spTree>
    <p:extLst>
      <p:ext uri="{BB962C8B-B14F-4D97-AF65-F5344CB8AC3E}">
        <p14:creationId xmlns:p14="http://schemas.microsoft.com/office/powerpoint/2010/main" val="33021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5569"/>
            <a:ext cx="77768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6" y="1448378"/>
            <a:ext cx="8352928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42" y="476671"/>
            <a:ext cx="8280920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4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335</TotalTime>
  <Words>1286</Words>
  <Application>Microsoft Office PowerPoint</Application>
  <PresentationFormat>Presentación en pantalla (4:3)</PresentationFormat>
  <Paragraphs>102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Boticario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User;ALEJANDRO VIQUE</dc:creator>
  <cp:lastModifiedBy>Juan Carlos</cp:lastModifiedBy>
  <cp:revision>15</cp:revision>
  <dcterms:created xsi:type="dcterms:W3CDTF">2015-03-22T16:18:56Z</dcterms:created>
  <dcterms:modified xsi:type="dcterms:W3CDTF">2015-03-24T18:48:32Z</dcterms:modified>
</cp:coreProperties>
</file>