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72" r:id="rId3"/>
    <p:sldId id="290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1" r:id="rId12"/>
  </p:sldIdLst>
  <p:sldSz cx="9144000" cy="6858000" type="letter"/>
  <p:notesSz cx="9236075" cy="695007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9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3333"/>
    <a:srgbClr val="0000FF"/>
    <a:srgbClr val="4D4D4D"/>
    <a:srgbClr val="006666"/>
    <a:srgbClr val="33CC33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5" autoAdjust="0"/>
    <p:restoredTop sz="94799" autoAdjust="0"/>
  </p:normalViewPr>
  <p:slideViewPr>
    <p:cSldViewPr>
      <p:cViewPr varScale="1">
        <p:scale>
          <a:sx n="72" d="100"/>
          <a:sy n="72" d="100"/>
        </p:scale>
        <p:origin x="16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1788" y="84"/>
      </p:cViewPr>
      <p:guideLst>
        <p:guide orient="horz" pos="2189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4" tIns="46358" rIns="92714" bIns="46358" numCol="1" anchor="t" anchorCtr="0" compatLnSpc="1">
            <a:prstTxWarp prst="textNoShape">
              <a:avLst/>
            </a:prstTxWarp>
          </a:bodyPr>
          <a:lstStyle>
            <a:lvl1pPr defTabSz="927055">
              <a:defRPr sz="1200"/>
            </a:lvl1pPr>
          </a:lstStyle>
          <a:p>
            <a:endParaRPr lang="es-ES_tradnl" alt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5575" y="1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4" tIns="46358" rIns="92714" bIns="46358" numCol="1" anchor="t" anchorCtr="0" compatLnSpc="1">
            <a:prstTxWarp prst="textNoShape">
              <a:avLst/>
            </a:prstTxWarp>
          </a:bodyPr>
          <a:lstStyle>
            <a:lvl1pPr algn="r" defTabSz="927055">
              <a:defRPr sz="1200"/>
            </a:lvl1pPr>
          </a:lstStyle>
          <a:p>
            <a:endParaRPr lang="es-ES_tradnl" alt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4000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4" tIns="46358" rIns="92714" bIns="46358" numCol="1" anchor="b" anchorCtr="0" compatLnSpc="1">
            <a:prstTxWarp prst="textNoShape">
              <a:avLst/>
            </a:prstTxWarp>
          </a:bodyPr>
          <a:lstStyle>
            <a:lvl1pPr defTabSz="927055">
              <a:defRPr sz="1200"/>
            </a:lvl1pPr>
          </a:lstStyle>
          <a:p>
            <a:endParaRPr lang="es-ES_tradnl" alt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5575" y="6604000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4" tIns="46358" rIns="92714" bIns="46358" numCol="1" anchor="b" anchorCtr="0" compatLnSpc="1">
            <a:prstTxWarp prst="textNoShape">
              <a:avLst/>
            </a:prstTxWarp>
          </a:bodyPr>
          <a:lstStyle>
            <a:lvl1pPr algn="r" defTabSz="927055">
              <a:defRPr sz="1200"/>
            </a:lvl1pPr>
          </a:lstStyle>
          <a:p>
            <a:fld id="{FB4D856C-BDCC-2F4B-A93F-C657F1A26EC8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4" tIns="46358" rIns="92714" bIns="46358" numCol="1" anchor="t" anchorCtr="0" compatLnSpc="1">
            <a:prstTxWarp prst="textNoShape">
              <a:avLst/>
            </a:prstTxWarp>
          </a:bodyPr>
          <a:lstStyle>
            <a:lvl1pPr defTabSz="927055">
              <a:defRPr sz="1200"/>
            </a:lvl1pPr>
          </a:lstStyle>
          <a:p>
            <a:endParaRPr lang="es-ES_tradnl" altLang="es-ES_trad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5575" y="1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4" tIns="46358" rIns="92714" bIns="46358" numCol="1" anchor="t" anchorCtr="0" compatLnSpc="1">
            <a:prstTxWarp prst="textNoShape">
              <a:avLst/>
            </a:prstTxWarp>
          </a:bodyPr>
          <a:lstStyle>
            <a:lvl1pPr algn="r" defTabSz="927055">
              <a:defRPr sz="1200"/>
            </a:lvl1pPr>
          </a:lstStyle>
          <a:p>
            <a:endParaRPr lang="es-ES_tradnl" altLang="es-ES_tradn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0700"/>
            <a:ext cx="3476625" cy="2608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3488" y="3302001"/>
            <a:ext cx="6769100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4" tIns="46358" rIns="92714" bIns="46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/>
              <a:t>Haga clic para modificar el estilo de texto del patrón</a:t>
            </a:r>
          </a:p>
          <a:p>
            <a:pPr lvl="1"/>
            <a:r>
              <a:rPr lang="es-ES_tradnl" altLang="es-ES_tradnl"/>
              <a:t>Segundo nivel</a:t>
            </a:r>
          </a:p>
          <a:p>
            <a:pPr lvl="2"/>
            <a:r>
              <a:rPr lang="es-ES_tradnl" altLang="es-ES_tradnl"/>
              <a:t>Tercer nivel</a:t>
            </a:r>
          </a:p>
          <a:p>
            <a:pPr lvl="3"/>
            <a:r>
              <a:rPr lang="es-ES_tradnl" altLang="es-ES_tradnl"/>
              <a:t>Cuarto nivel</a:t>
            </a:r>
          </a:p>
          <a:p>
            <a:pPr lvl="4"/>
            <a:r>
              <a:rPr lang="es-ES_tradnl" altLang="es-ES_tradnl"/>
              <a:t>Quinto nivel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4000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4" tIns="46358" rIns="92714" bIns="46358" numCol="1" anchor="b" anchorCtr="0" compatLnSpc="1">
            <a:prstTxWarp prst="textNoShape">
              <a:avLst/>
            </a:prstTxWarp>
          </a:bodyPr>
          <a:lstStyle>
            <a:lvl1pPr defTabSz="927055">
              <a:defRPr sz="1200"/>
            </a:lvl1pPr>
          </a:lstStyle>
          <a:p>
            <a:endParaRPr lang="es-ES_tradnl" altLang="es-ES_trad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5575" y="6604000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4" tIns="46358" rIns="92714" bIns="46358" numCol="1" anchor="b" anchorCtr="0" compatLnSpc="1">
            <a:prstTxWarp prst="textNoShape">
              <a:avLst/>
            </a:prstTxWarp>
          </a:bodyPr>
          <a:lstStyle>
            <a:lvl1pPr algn="r" defTabSz="927055">
              <a:defRPr sz="1200"/>
            </a:lvl1pPr>
          </a:lstStyle>
          <a:p>
            <a:fld id="{8BD4EC3F-01B0-8944-9032-96A3D03C0D11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4EC3F-01B0-8944-9032-96A3D03C0D11}" type="slidenum">
              <a:rPr lang="es-ES_tradnl" altLang="es-ES_tradnl" smtClean="0"/>
              <a:pPr/>
              <a:t>1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2776712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1 Imagen" descr="Hoja membretada IEBEM 2012 FINAL APROBADA.jpg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" r="38481" b="89047"/>
          <a:stretch>
            <a:fillRect/>
          </a:stretch>
        </p:blipFill>
        <p:spPr bwMode="auto">
          <a:xfrm>
            <a:off x="107950" y="188913"/>
            <a:ext cx="44878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4938"/>
            <a:ext cx="91440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 de texto 2"/>
          <p:cNvSpPr txBox="1">
            <a:spLocks noChangeArrowheads="1"/>
          </p:cNvSpPr>
          <p:nvPr userDrawn="1"/>
        </p:nvSpPr>
        <p:spPr bwMode="auto">
          <a:xfrm>
            <a:off x="7452320" y="176737"/>
            <a:ext cx="13938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3" descr="vision-morelos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068" y="205312"/>
            <a:ext cx="1548404" cy="84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6"/>
          <p:cNvSpPr txBox="1"/>
          <p:nvPr/>
        </p:nvSpPr>
        <p:spPr>
          <a:xfrm>
            <a:off x="179512" y="1700808"/>
            <a:ext cx="8785225" cy="35756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MX" sz="8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Preinscripciones 2015 por Internet</a:t>
            </a:r>
            <a:endParaRPr lang="es-MX" sz="8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CuadroTexto 6"/>
          <p:cNvSpPr txBox="1"/>
          <p:nvPr/>
        </p:nvSpPr>
        <p:spPr>
          <a:xfrm>
            <a:off x="3275856" y="5276428"/>
            <a:ext cx="5256584" cy="110490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s-MX" sz="2000" dirty="0" smtClean="0">
                <a:latin typeface="Calibri" panose="020F0502020204030204" pitchFamily="34" charset="0"/>
              </a:rPr>
              <a:t>Cuernavaca, Morelos, a </a:t>
            </a:r>
            <a:r>
              <a:rPr lang="es-MX" sz="2000" dirty="0" smtClean="0">
                <a:latin typeface="Calibri" panose="020F0502020204030204" pitchFamily="34" charset="0"/>
              </a:rPr>
              <a:t>23 </a:t>
            </a:r>
            <a:r>
              <a:rPr lang="es-MX" sz="2000" dirty="0" smtClean="0">
                <a:latin typeface="Calibri" panose="020F0502020204030204" pitchFamily="34" charset="0"/>
              </a:rPr>
              <a:t>de </a:t>
            </a:r>
            <a:r>
              <a:rPr lang="es-MX" sz="2000" dirty="0" smtClean="0">
                <a:latin typeface="Calibri" panose="020F0502020204030204" pitchFamily="34" charset="0"/>
              </a:rPr>
              <a:t>febrero de </a:t>
            </a:r>
            <a:r>
              <a:rPr lang="es-MX" sz="2000" dirty="0" smtClean="0">
                <a:latin typeface="Calibri" panose="020F0502020204030204" pitchFamily="34" charset="0"/>
              </a:rPr>
              <a:t>2015</a:t>
            </a:r>
            <a:endParaRPr lang="es-MX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6"/>
          <p:cNvSpPr txBox="1"/>
          <p:nvPr/>
        </p:nvSpPr>
        <p:spPr>
          <a:xfrm>
            <a:off x="323528" y="1124744"/>
            <a:ext cx="5040560" cy="5760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Estrategia 2015 para cumplir con el OBJETIVO.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CuadroTexto 6"/>
          <p:cNvSpPr txBox="1"/>
          <p:nvPr/>
        </p:nvSpPr>
        <p:spPr>
          <a:xfrm>
            <a:off x="467544" y="1772816"/>
            <a:ext cx="8208912" cy="439248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AutoNum type="arabicPeriod"/>
              <a:defRPr/>
            </a:pPr>
            <a:r>
              <a:rPr lang="es-MX" sz="2400" b="1" dirty="0" smtClean="0">
                <a:latin typeface="Calibri" panose="020F0502020204030204" pitchFamily="34" charset="0"/>
              </a:rPr>
              <a:t>Vigorosa divulgación de nuestra Convocatoria.</a:t>
            </a:r>
          </a:p>
          <a:p>
            <a:pPr marL="457200" indent="-457200" algn="just">
              <a:buAutoNum type="arabicPeriod"/>
              <a:defRPr/>
            </a:pPr>
            <a:r>
              <a:rPr lang="es-MX" sz="2400" b="1" dirty="0" smtClean="0">
                <a:latin typeface="Calibri" panose="020F0502020204030204" pitchFamily="34" charset="0"/>
              </a:rPr>
              <a:t>Reuniones con Supervisiones y Jefaturas de Sector (presentar estas diapositivas).</a:t>
            </a:r>
          </a:p>
          <a:p>
            <a:pPr marL="457200" indent="-457200" algn="just">
              <a:buAutoNum type="arabicPeriod"/>
              <a:defRPr/>
            </a:pPr>
            <a:r>
              <a:rPr lang="es-MX" sz="2400" b="1" dirty="0" smtClean="0">
                <a:latin typeface="Calibri" panose="020F0502020204030204" pitchFamily="34" charset="0"/>
              </a:rPr>
              <a:t>En comunidades rurales asignar al Director de la escuela, la Preinscripción del 100% de sus alumnos (integrar esa información).</a:t>
            </a:r>
          </a:p>
          <a:p>
            <a:pPr marL="457200" indent="-457200" algn="just">
              <a:buAutoNum type="arabicPeriod"/>
              <a:defRPr/>
            </a:pPr>
            <a:r>
              <a:rPr lang="es-MX" sz="2400" b="1" dirty="0" smtClean="0">
                <a:latin typeface="Calibri" panose="020F0502020204030204" pitchFamily="34" charset="0"/>
              </a:rPr>
              <a:t>En escuelas de gran demanda, asignar al Director la Preinscripción del 30% de sus alumnos (integrar esa información).</a:t>
            </a:r>
          </a:p>
          <a:p>
            <a:pPr marL="457200" indent="-457200" algn="just">
              <a:buAutoNum type="arabicPeriod"/>
              <a:defRPr/>
            </a:pPr>
            <a:r>
              <a:rPr lang="es-MX" sz="2400" b="1" dirty="0" smtClean="0">
                <a:latin typeface="Calibri" panose="020F0502020204030204" pitchFamily="34" charset="0"/>
              </a:rPr>
              <a:t>No permitir la realización de Preinscripciones “alternas” (doble Preinscripción: La tradicional y por Internet).</a:t>
            </a:r>
          </a:p>
          <a:p>
            <a:pPr marL="457200" indent="-457200" algn="just">
              <a:buAutoNum type="arabicPeriod"/>
              <a:defRPr/>
            </a:pPr>
            <a:r>
              <a:rPr lang="es-MX" sz="2400" b="1" dirty="0" smtClean="0">
                <a:latin typeface="Calibri" panose="020F0502020204030204" pitchFamily="34" charset="0"/>
              </a:rPr>
              <a:t>Precisar que el único mecanismo de acceso a la Educación Básica es el sistema de Preinscripciones por Internet.</a:t>
            </a:r>
            <a:endParaRPr lang="es-MX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29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6"/>
          <p:cNvSpPr txBox="1"/>
          <p:nvPr/>
        </p:nvSpPr>
        <p:spPr>
          <a:xfrm>
            <a:off x="323528" y="1124744"/>
            <a:ext cx="5040560" cy="5760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Claves de Usuario y Contraseñas.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CuadroTexto 6"/>
          <p:cNvSpPr txBox="1"/>
          <p:nvPr/>
        </p:nvSpPr>
        <p:spPr>
          <a:xfrm>
            <a:off x="467544" y="1772816"/>
            <a:ext cx="8208912" cy="439248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s-MX" sz="4400" b="1" dirty="0" smtClean="0">
                <a:latin typeface="Calibri" panose="020F0502020204030204" pitchFamily="34" charset="0"/>
              </a:rPr>
              <a:t>Clave de usuario: Es la clave de Centro de Trabajo (</a:t>
            </a:r>
            <a:r>
              <a:rPr lang="es-MX" sz="4400" b="1" dirty="0" err="1" smtClean="0">
                <a:latin typeface="Calibri" panose="020F0502020204030204" pitchFamily="34" charset="0"/>
              </a:rPr>
              <a:t>CCT</a:t>
            </a:r>
            <a:r>
              <a:rPr lang="es-MX" sz="4400" b="1" dirty="0" smtClean="0">
                <a:latin typeface="Calibri" panose="020F0502020204030204" pitchFamily="34" charset="0"/>
              </a:rPr>
              <a:t>).</a:t>
            </a:r>
          </a:p>
          <a:p>
            <a:pPr algn="just">
              <a:defRPr/>
            </a:pPr>
            <a:endParaRPr lang="es-MX" sz="4000" b="1" dirty="0" smtClean="0"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es-MX" sz="4400" b="1" dirty="0" smtClean="0">
                <a:latin typeface="Calibri" panose="020F0502020204030204" pitchFamily="34" charset="0"/>
              </a:rPr>
              <a:t>Contraseña: Es la misma de inicio de cursos 2014-2015.</a:t>
            </a:r>
            <a:endParaRPr lang="es-MX" sz="4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1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2 Imagen" descr="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32384"/>
            <a:ext cx="6818907" cy="5112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6"/>
          <p:cNvSpPr txBox="1"/>
          <p:nvPr/>
        </p:nvSpPr>
        <p:spPr>
          <a:xfrm>
            <a:off x="5148064" y="2996952"/>
            <a:ext cx="2480375" cy="266429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Objetivo de las Preinscripciones: Garantizar el acceso de toda la población en edad escolar, a la Educación Básica.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5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6"/>
          <p:cNvSpPr txBox="1"/>
          <p:nvPr/>
        </p:nvSpPr>
        <p:spPr>
          <a:xfrm>
            <a:off x="323528" y="1124744"/>
            <a:ext cx="3672408" cy="5760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Situación Actual.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3305" b="4478"/>
          <a:stretch/>
        </p:blipFill>
        <p:spPr>
          <a:xfrm>
            <a:off x="179512" y="1628800"/>
            <a:ext cx="8712968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6"/>
          <p:cNvSpPr txBox="1"/>
          <p:nvPr/>
        </p:nvSpPr>
        <p:spPr>
          <a:xfrm>
            <a:off x="323528" y="1124744"/>
            <a:ext cx="3672408" cy="5760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Infraestructura Existente.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299937"/>
              </p:ext>
            </p:extLst>
          </p:nvPr>
        </p:nvGraphicFramePr>
        <p:xfrm>
          <a:off x="539552" y="1700807"/>
          <a:ext cx="8136904" cy="4392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2568"/>
                <a:gridCol w="3024336"/>
              </a:tblGrid>
              <a:tr h="63873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2400" b="1" u="none" strike="noStrike" dirty="0">
                          <a:effectLst/>
                          <a:latin typeface="Calibri" panose="020F0502020204030204" pitchFamily="34" charset="0"/>
                        </a:rPr>
                        <a:t>ESCUELAS POR NIVEL EDUCATIVO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46402">
                <a:tc>
                  <a:txBody>
                    <a:bodyPr/>
                    <a:lstStyle/>
                    <a:p>
                      <a:pPr algn="ctr" fontAlgn="t"/>
                      <a:r>
                        <a:rPr lang="es-MX" sz="2400" u="none" strike="noStrike" dirty="0">
                          <a:effectLst/>
                          <a:latin typeface="Calibri" panose="020F0502020204030204" pitchFamily="34" charset="0"/>
                        </a:rPr>
                        <a:t>JARDINES DE NIÑOS FEDERAL TRANSFERIDO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Calibri" panose="020F0502020204030204" pitchFamily="34" charset="0"/>
                        </a:rPr>
                        <a:t>579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3201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Calibri" panose="020F0502020204030204" pitchFamily="34" charset="0"/>
                        </a:rPr>
                        <a:t>PRIMARIAS FEDERAL TRANSFERIDO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Calibri" panose="020F0502020204030204" pitchFamily="34" charset="0"/>
                        </a:rPr>
                        <a:t>801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3201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Calibri" panose="020F0502020204030204" pitchFamily="34" charset="0"/>
                        </a:rPr>
                        <a:t>SECUNDARIAS FEDERAL TRANSFERIDO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Calibri" panose="020F0502020204030204" pitchFamily="34" charset="0"/>
                        </a:rPr>
                        <a:t>317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0953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Calibri" panose="020F0502020204030204" pitchFamily="34" charset="0"/>
                        </a:rPr>
                        <a:t>TOTAL DE ESCUELAS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Calibri" panose="020F0502020204030204" pitchFamily="34" charset="0"/>
                        </a:rPr>
                        <a:t>1,697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4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6"/>
          <p:cNvSpPr txBox="1"/>
          <p:nvPr/>
        </p:nvSpPr>
        <p:spPr>
          <a:xfrm>
            <a:off x="323528" y="1124744"/>
            <a:ext cx="3672408" cy="5760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Universo de Atención.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95873"/>
            <a:ext cx="8712968" cy="464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4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6"/>
          <p:cNvSpPr txBox="1"/>
          <p:nvPr/>
        </p:nvSpPr>
        <p:spPr>
          <a:xfrm>
            <a:off x="323528" y="1124744"/>
            <a:ext cx="5040560" cy="5760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Preinscripciones en Educación Preescolar.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00808"/>
            <a:ext cx="864096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2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6"/>
          <p:cNvSpPr txBox="1"/>
          <p:nvPr/>
        </p:nvSpPr>
        <p:spPr>
          <a:xfrm>
            <a:off x="323528" y="1124744"/>
            <a:ext cx="5040560" cy="5760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Preinscripciones en Educación Primaria.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CuadroTexto 6"/>
          <p:cNvSpPr txBox="1"/>
          <p:nvPr/>
        </p:nvSpPr>
        <p:spPr>
          <a:xfrm>
            <a:off x="323528" y="5733256"/>
            <a:ext cx="5040560" cy="5760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4,547/30 = 151 maestros disponibles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00808"/>
            <a:ext cx="8496944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13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6"/>
          <p:cNvSpPr txBox="1"/>
          <p:nvPr/>
        </p:nvSpPr>
        <p:spPr>
          <a:xfrm>
            <a:off x="323528" y="1124744"/>
            <a:ext cx="5040560" cy="5760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Preinscripciones en Educación Secundaria.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CuadroTexto 6"/>
          <p:cNvSpPr txBox="1"/>
          <p:nvPr/>
        </p:nvSpPr>
        <p:spPr>
          <a:xfrm>
            <a:off x="323528" y="5733256"/>
            <a:ext cx="5040560" cy="5760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1,087/33 = 32.9 grupos disponibles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00808"/>
            <a:ext cx="8496944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86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6"/>
          <p:cNvSpPr txBox="1"/>
          <p:nvPr/>
        </p:nvSpPr>
        <p:spPr>
          <a:xfrm>
            <a:off x="323528" y="1124744"/>
            <a:ext cx="5040560" cy="5760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Meta 2015.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16085"/>
            <a:ext cx="8424935" cy="459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7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3929</TotalTime>
  <Words>236</Words>
  <Application>Microsoft Office PowerPoint</Application>
  <PresentationFormat>Carta (216 x 279 mm)</PresentationFormat>
  <Paragraphs>33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IEBEM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José Francisco Campuzano Martínez</dc:creator>
  <cp:lastModifiedBy>ANDRES</cp:lastModifiedBy>
  <cp:revision>269</cp:revision>
  <cp:lastPrinted>2014-12-16T20:59:12Z</cp:lastPrinted>
  <dcterms:created xsi:type="dcterms:W3CDTF">2000-08-24T17:28:14Z</dcterms:created>
  <dcterms:modified xsi:type="dcterms:W3CDTF">2015-02-23T13:40:48Z</dcterms:modified>
</cp:coreProperties>
</file>