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0" r:id="rId2"/>
    <p:sldId id="300" r:id="rId3"/>
    <p:sldId id="301" r:id="rId4"/>
    <p:sldId id="297" r:id="rId5"/>
    <p:sldId id="298" r:id="rId6"/>
    <p:sldId id="257" r:id="rId7"/>
    <p:sldId id="261" r:id="rId8"/>
    <p:sldId id="263" r:id="rId9"/>
    <p:sldId id="262" r:id="rId10"/>
    <p:sldId id="272" r:id="rId11"/>
    <p:sldId id="264" r:id="rId12"/>
    <p:sldId id="265" r:id="rId13"/>
    <p:sldId id="266" r:id="rId14"/>
    <p:sldId id="267" r:id="rId15"/>
    <p:sldId id="277" r:id="rId16"/>
    <p:sldId id="275" r:id="rId17"/>
    <p:sldId id="274" r:id="rId18"/>
    <p:sldId id="268" r:id="rId19"/>
    <p:sldId id="269" r:id="rId20"/>
    <p:sldId id="276" r:id="rId21"/>
    <p:sldId id="270" r:id="rId22"/>
    <p:sldId id="278" r:id="rId23"/>
    <p:sldId id="271" r:id="rId24"/>
    <p:sldId id="279" r:id="rId25"/>
    <p:sldId id="280" r:id="rId26"/>
    <p:sldId id="281" r:id="rId27"/>
    <p:sldId id="282" r:id="rId28"/>
    <p:sldId id="284" r:id="rId29"/>
    <p:sldId id="283" r:id="rId30"/>
    <p:sldId id="287" r:id="rId31"/>
    <p:sldId id="285" r:id="rId32"/>
    <p:sldId id="286" r:id="rId33"/>
    <p:sldId id="294" r:id="rId34"/>
    <p:sldId id="258" r:id="rId35"/>
    <p:sldId id="290" r:id="rId36"/>
    <p:sldId id="288" r:id="rId37"/>
    <p:sldId id="291" r:id="rId38"/>
    <p:sldId id="289" r:id="rId39"/>
    <p:sldId id="299" r:id="rId4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31016-E05C-40FE-AFE7-43EF783147F5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7BDA-BED6-4837-BD3B-EBDC0824E3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3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7BDA-BED6-4837-BD3B-EBDC0824E36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005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7BDA-BED6-4837-BD3B-EBDC0824E36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84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7BDA-BED6-4837-BD3B-EBDC0824E366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1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torcida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Óleo sobre tela, 60 x 120 cm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6B29-E983-4BC3-9BFA-E0613863A2B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93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75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07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295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49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46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4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53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01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89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29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11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55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39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30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52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D9D4-CF31-4F7D-B65A-B9F99F328674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67F4B6-F5EB-4313-B612-1DFBCA4133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31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1.png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1.png"/><Relationship Id="rId4" Type="http://schemas.openxmlformats.org/officeDocument/2006/relationships/image" Target="../media/image6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sej.jalisco.gob.mx/formacion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hyperlink" Target="https://www.youtube.com/watch?v=zxSTezwQ0ak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34" y="188640"/>
            <a:ext cx="3206930" cy="1097029"/>
          </a:xfrm>
          <a:prstGeom prst="rect">
            <a:avLst/>
          </a:prstGeom>
        </p:spPr>
      </p:pic>
      <p:sp>
        <p:nvSpPr>
          <p:cNvPr id="6" name="1 CuadroTexto"/>
          <p:cNvSpPr txBox="1"/>
          <p:nvPr/>
        </p:nvSpPr>
        <p:spPr>
          <a:xfrm>
            <a:off x="0" y="171532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Arial" panose="020B0604020202020204" pitchFamily="34" charset="0"/>
              </a:rPr>
              <a:t>Bienvenidos</a:t>
            </a:r>
            <a:endParaRPr lang="es-MX" sz="8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  <a:cs typeface="Arial" panose="020B0604020202020204" pitchFamily="34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9668" y="379861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Arial" panose="020B0604020202020204" pitchFamily="34" charset="0"/>
              </a:rPr>
              <a:t>Inspección Escolar XIII</a:t>
            </a:r>
          </a:p>
          <a:p>
            <a:pPr algn="ctr"/>
            <a:endParaRPr lang="es-MX" sz="1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Arial" panose="020B0604020202020204" pitchFamily="34" charset="0"/>
              </a:rPr>
              <a:t>Quinta Sesión de Zona C.T.E.</a:t>
            </a:r>
            <a:endParaRPr lang="es-MX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224310" y="6505599"/>
            <a:ext cx="1930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Febrero 27 de 2015</a:t>
            </a:r>
            <a:endParaRPr lang="es-MX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51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\Downloads\Luz mov azu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56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" y="47356"/>
            <a:ext cx="5904656" cy="30976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971601" y="1124083"/>
            <a:ext cx="3777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Primer   momento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67544" y="4725144"/>
            <a:ext cx="6766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esta sesión el propósito de este primer </a:t>
            </a:r>
            <a:r>
              <a:rPr lang="es-MX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momento es </a:t>
            </a:r>
            <a:r>
              <a:rPr lang="es-MX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reflexionar sobre </a:t>
            </a:r>
            <a:r>
              <a:rPr lang="es-MX" sz="21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</a:t>
            </a:r>
            <a:r>
              <a:rPr lang="es-MX" sz="21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21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evaluación  interna tiene </a:t>
            </a:r>
            <a:r>
              <a:rPr lang="es-MX" sz="21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1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1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de </a:t>
            </a:r>
            <a:r>
              <a:rPr lang="es-MX" sz="21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 </a:t>
            </a:r>
            <a:r>
              <a:rPr lang="es-MX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 de </a:t>
            </a:r>
            <a:r>
              <a:rPr lang="es-MX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continuar avanzando </a:t>
            </a:r>
            <a:r>
              <a:rPr lang="es-MX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 mejora de la escuela</a:t>
            </a:r>
            <a:r>
              <a:rPr lang="es-MX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(Pág.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7)</a:t>
            </a:r>
            <a:endParaRPr lang="es-ES_trad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34" y="762649"/>
            <a:ext cx="2857143" cy="28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85952" y="6229570"/>
            <a:ext cx="8537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Lineamientos para la organización y el funcionamiento de los Consejos Técnicos </a:t>
            </a:r>
            <a:r>
              <a:rPr lang="es-MX" sz="1400" dirty="0" smtClean="0"/>
              <a:t>Escolares SEB. SEP</a:t>
            </a:r>
            <a:r>
              <a:rPr lang="es-MX" sz="1400" dirty="0"/>
              <a:t>. México 2013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85" y="260648"/>
            <a:ext cx="8566418" cy="26747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539553" y="605587"/>
            <a:ext cx="84314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Consejo Técnico Escolar </a:t>
            </a:r>
            <a:r>
              <a:rPr lang="es-MX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promueve de manera decidida la autoevaluación de la escuela como el </a:t>
            </a:r>
            <a:r>
              <a:rPr lang="es-MX" sz="2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MX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más adecuado para que sus integrantes definan sus retos a superar y sus fortalezas, su punto </a:t>
            </a:r>
            <a:r>
              <a:rPr lang="es-MX" sz="2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partida </a:t>
            </a:r>
            <a:r>
              <a:rPr lang="es-MX" sz="2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mejorar y sus metas para transformar el ambiente escolar, el aprovechamiento del </a:t>
            </a:r>
            <a:r>
              <a:rPr lang="es-MX" sz="2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uso </a:t>
            </a:r>
            <a:r>
              <a:rPr lang="es-MX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tiempo y la implementación o eliminación de ciertas rutinas</a:t>
            </a:r>
            <a:r>
              <a:rPr lang="es-MX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72463" y="3322727"/>
            <a:ext cx="3888431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CTE hace de la autoevaluación su propia herramienta de mejora, 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revisa, 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comprueba la  efectividad de las estrategias 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elegidas… aprende acerca 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cómo alcanzar de manera más eficiente las 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endParaRPr lang="es-MX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iceditorial.com/themes/iceditorial/img/elEconomista/evalu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85" y="3404045"/>
            <a:ext cx="34956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86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ctopormexico.org/reformaeducativa/infografias/R-Autonomia-de-Ges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229" y="7937"/>
            <a:ext cx="4416425" cy="37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http://2.bp.blogspot.com/-WPoo0xWEQ10/UkOmM4cbHAI/AAAAAAAAAJQ/ShrPINv6b78/s1600/168c28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4" descr="http://2.bp.blogspot.com/-WPoo0xWEQ10/UkOmM4cbHAI/AAAAAAAAAJQ/ShrPINv6b78/s1600/168c28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6" descr="http://2.bp.blogspot.com/-WPoo0xWEQ10/UkOmM4cbHAI/AAAAAAAAAJQ/ShrPINv6b78/s1600/168c28h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6180">
            <a:off x="111998" y="563307"/>
            <a:ext cx="5067215" cy="58481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8 Rectángulo"/>
          <p:cNvSpPr/>
          <p:nvPr/>
        </p:nvSpPr>
        <p:spPr>
          <a:xfrm rot="21409245">
            <a:off x="593426" y="1640731"/>
            <a:ext cx="45729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ejercicio de su autonomía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en este ámbito,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endParaRPr lang="es-MX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escuela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establece mecanismos que  permite identificar las </a:t>
            </a:r>
            <a:endParaRPr lang="es-MX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áreas de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oportunidad </a:t>
            </a:r>
            <a:endParaRPr lang="es-MX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asociadas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aprendizaje de </a:t>
            </a:r>
            <a:endParaRPr lang="es-MX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alumnos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el 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desempeño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colectivo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 eficiencia terminal, la gestión escolar y la participación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padres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familia o tutores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desempeño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Ruta de Mejora Escolar</a:t>
            </a:r>
            <a:r>
              <a:rPr lang="es-MX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07904" y="6146140"/>
            <a:ext cx="5384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Orientaciones </a:t>
            </a:r>
            <a:r>
              <a:rPr lang="es-MX" sz="1400" dirty="0"/>
              <a:t>para el ejercicio y desarrollo de la autonomía de gestión </a:t>
            </a:r>
            <a:r>
              <a:rPr lang="es-MX" sz="1400" dirty="0" smtClean="0"/>
              <a:t>escolar. Documento </a:t>
            </a:r>
            <a:r>
              <a:rPr lang="es-MX" sz="1400" dirty="0"/>
              <a:t>de trabajo. </a:t>
            </a:r>
            <a:r>
              <a:rPr lang="es-MX" sz="1400" dirty="0" smtClean="0"/>
              <a:t>SEB. SEP</a:t>
            </a:r>
            <a:r>
              <a:rPr lang="es-MX" sz="1400" dirty="0"/>
              <a:t>. Enero 2015</a:t>
            </a:r>
          </a:p>
        </p:txBody>
      </p:sp>
    </p:spTree>
    <p:extLst>
      <p:ext uri="{BB962C8B-B14F-4D97-AF65-F5344CB8AC3E}">
        <p14:creationId xmlns:p14="http://schemas.microsoft.com/office/powerpoint/2010/main" val="1881668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powersportscenter.cl/wp-content/uploads/2013/07/lineas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667" y="190283"/>
            <a:ext cx="917266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7181">
            <a:off x="3681349" y="1283226"/>
            <a:ext cx="5261212" cy="21340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8 Rectángulo"/>
          <p:cNvSpPr/>
          <p:nvPr/>
        </p:nvSpPr>
        <p:spPr>
          <a:xfrm rot="307181">
            <a:off x="3709974" y="1326067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Hagan un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recuento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asumidos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durante el desarrollo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las actividades que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colectivo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decidió implementar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atender las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prioridades educativas del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escolar con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resultados obtenidos… </a:t>
            </a:r>
            <a:endParaRPr lang="es-MX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700" y="137469"/>
            <a:ext cx="4884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vances en lo individual.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Pág. 7)</a:t>
            </a:r>
          </a:p>
          <a:p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7181">
            <a:off x="3467388" y="3534927"/>
            <a:ext cx="5229784" cy="29126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1 Rectángulo"/>
          <p:cNvSpPr/>
          <p:nvPr/>
        </p:nvSpPr>
        <p:spPr>
          <a:xfrm rot="307181">
            <a:off x="3579098" y="3568782"/>
            <a:ext cx="4744032" cy="281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…en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acciones realizadas, así como, el análisis de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dificultades a las que se enfrentaron.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 ejercicio de evaluación interna hace patente la aplicación de por lo menos tres de los procesos de la Ruta de Mejora Escolar: planeación,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seguimiento.</a:t>
            </a:r>
          </a:p>
        </p:txBody>
      </p:sp>
      <p:pic>
        <p:nvPicPr>
          <p:cNvPr id="12290" name="Picture 2" descr="http://www.ite.educacion.es/formacion/materiales/126/cd/unidad_7/imagenes_m7/mo7_condiciones_clip_image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6" y="2065413"/>
            <a:ext cx="3467586" cy="2565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8184" y="2708920"/>
            <a:ext cx="2915816" cy="4149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2.- El director, </a:t>
            </a:r>
            <a:r>
              <a:rPr lang="es-MX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abre </a:t>
            </a:r>
            <a:r>
              <a:rPr lang="es-MX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 ronda de participaciones donde </a:t>
            </a:r>
            <a:r>
              <a:rPr lang="es-MX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colectivo exprese sus puntos de vista sobre los propósitos de la sesión y la </a:t>
            </a:r>
            <a:r>
              <a:rPr lang="es-MX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importancia de llevar </a:t>
            </a:r>
            <a:r>
              <a:rPr lang="es-MX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cabo el proceso de evaluación en forma crítica y </a:t>
            </a:r>
            <a:r>
              <a:rPr lang="es-MX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objetiva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(Pág. 7) </a:t>
            </a:r>
            <a:endParaRPr lang="es-MX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encrypted-tbn1.gstatic.com/images?q=tbn:ANd9GcSdGSltZfjZ2UJKpN_g07u9q_bmxUPblW-3SEVJpHlra3cC0uQ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4" y="2708920"/>
            <a:ext cx="615537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4099349" y="2708920"/>
            <a:ext cx="5010980" cy="2481278"/>
          </a:xfrm>
          <a:prstGeom prst="wedgeEllipseCallout">
            <a:avLst>
              <a:gd name="adj1" fmla="val -47232"/>
              <a:gd name="adj2" fmla="val 5150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El responsable del registro, nombrado previamente, anota las conclusiones, decisiones y compromisos a los que arribe el colectivo docente</a:t>
            </a:r>
          </a:p>
        </p:txBody>
      </p:sp>
    </p:spTree>
    <p:extLst>
      <p:ext uri="{BB962C8B-B14F-4D97-AF65-F5344CB8AC3E}">
        <p14:creationId xmlns:p14="http://schemas.microsoft.com/office/powerpoint/2010/main" val="4059201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54897"/>
              </p:ext>
            </p:extLst>
          </p:nvPr>
        </p:nvGraphicFramePr>
        <p:xfrm>
          <a:off x="576496" y="3326159"/>
          <a:ext cx="7961040" cy="21318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592208"/>
                <a:gridCol w="1592208"/>
                <a:gridCol w="1592208"/>
                <a:gridCol w="1592208"/>
                <a:gridCol w="1592208"/>
              </a:tblGrid>
              <a:tr h="54668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Responsables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Acciones realizadas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Resultados 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Evidencias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Elementos que facilitaron u obstaculizaron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1491762"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87612" y="5661248"/>
            <a:ext cx="7957392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De manera individual, identifiquen las acciones que se comprometieron realizar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7672" y="17730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Pongan en un lugar visible, </a:t>
            </a:r>
            <a:r>
              <a:rPr lang="es-MX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los cuadros de avances elaborados en las  sesiones anteriores</a:t>
            </a: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coloquen también </a:t>
            </a:r>
            <a:r>
              <a:rPr lang="es-MX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lista de acciones que acordaron implementar en </a:t>
            </a:r>
            <a:r>
              <a:rPr lang="es-MX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(Pág. 7) </a:t>
            </a:r>
            <a:endParaRPr lang="es-MX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tourism-unlimited.com/wp-content/uploads/2012/05/TU-0512-visib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028" y="1881991"/>
            <a:ext cx="3648000" cy="136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95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4"/>
          <p:cNvSpPr/>
          <p:nvPr/>
        </p:nvSpPr>
        <p:spPr>
          <a:xfrm>
            <a:off x="552090" y="1129576"/>
            <a:ext cx="802653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Cuáles de las acciones que me comprometí realizar las cumplí cabalmente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¿De qué manera se han visto reflejados mis resultados </a:t>
            </a:r>
            <a:endParaRPr lang="es-MX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logro de los objetivos y metas que establecimos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planeación de la fase intensiva? </a:t>
            </a:r>
            <a:r>
              <a:rPr lang="es-MX" sz="2000" b="1" dirty="0">
                <a:solidFill>
                  <a:srgbClr val="000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cuanto a</a:t>
            </a:r>
            <a:r>
              <a:rPr lang="es-MX" sz="20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sz="800" dirty="0">
              <a:solidFill>
                <a:srgbClr val="000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funcionamiento regular de la escuela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mejora de los aprendizajes de mis alumnos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Abatir el rezago y abandono escolar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establecimiento de un ambiente de convivencia </a:t>
            </a:r>
            <a:endParaRPr lang="es-MX" b="1" dirty="0" smtClean="0">
              <a:solidFill>
                <a:srgbClr val="000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MX" b="1" dirty="0" smtClean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 </a:t>
            </a:r>
            <a:r>
              <a:rPr lang="es-MX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pacífica </a:t>
            </a:r>
            <a:endParaRPr lang="es-MX" b="1" dirty="0" smtClean="0">
              <a:solidFill>
                <a:srgbClr val="000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MX" sz="900" dirty="0">
              <a:solidFill>
                <a:srgbClr val="000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dificultades he enfrentado y cómo las he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resuelto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MX" sz="800" dirty="0">
              <a:solidFill>
                <a:srgbClr val="000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los alumnos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mis compañeros maestros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mis directivos escolares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los padres de </a:t>
            </a:r>
            <a:r>
              <a:rPr lang="es-MX" b="1" dirty="0" smtClean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  <a:p>
            <a:endParaRPr lang="es-MX" sz="900" dirty="0">
              <a:solidFill>
                <a:srgbClr val="000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000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de mi desempeño y mis capacidades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¿a qué me </a:t>
            </a:r>
            <a:endParaRPr lang="es-MX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puedo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comprometer para lo que resta del ciclo escolar?</a:t>
            </a:r>
          </a:p>
        </p:txBody>
      </p:sp>
      <p:sp>
        <p:nvSpPr>
          <p:cNvPr id="12" name="Rectángulo 1"/>
          <p:cNvSpPr/>
          <p:nvPr/>
        </p:nvSpPr>
        <p:spPr>
          <a:xfrm>
            <a:off x="279194" y="219584"/>
            <a:ext cx="856895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Contesten de manera crítica y objetiva las siguientes preguntas: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7666" y="68124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1995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67544" y="332656"/>
            <a:ext cx="8428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5.- Al terminar, </a:t>
            </a:r>
            <a:r>
              <a:rPr lang="es-MX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escriba en su hoja una clave que le permita identificar su texto y entréguela al </a:t>
            </a:r>
            <a:r>
              <a:rPr lang="es-MX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s-MX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(Pág. 9)</a:t>
            </a:r>
            <a:endParaRPr lang="es-MX" sz="2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78" y="1316393"/>
            <a:ext cx="5571022" cy="380693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6 Rectángulo"/>
          <p:cNvSpPr/>
          <p:nvPr/>
        </p:nvSpPr>
        <p:spPr>
          <a:xfrm rot="161778">
            <a:off x="4183564" y="2090172"/>
            <a:ext cx="4532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6.- El 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director las recoge y distribuye entre los maestros</a:t>
            </a:r>
            <a:r>
              <a:rPr lang="es-MX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MX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.-  </a:t>
            </a:r>
            <a:r>
              <a:rPr lang="es-MX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respuestas de la hoja entregada y escriban su opinión a cada una de ellas, así como un mensaje en el que aliente a su compañero en los aspectos que considere oportunos</a:t>
            </a:r>
            <a:r>
              <a:rPr lang="es-MX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83152" y="5031208"/>
            <a:ext cx="4933664" cy="150810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Abran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 espacio para compartir las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opiniones y mensajes escritos.</a:t>
            </a: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 El relator registra las opiniones y mensajes más relevantes y las consigna </a:t>
            </a:r>
          </a:p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Cuaderno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Bitácora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7544" y="117484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8" y="2618517"/>
            <a:ext cx="3487102" cy="2466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9797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brieL\Downloads\Luz mov azu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423" y="0"/>
            <a:ext cx="92256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" y="47356"/>
            <a:ext cx="5904656" cy="30976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42987" y="1124083"/>
            <a:ext cx="3506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Segundo momento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96136" y="5157192"/>
            <a:ext cx="29274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vances como </a:t>
            </a:r>
          </a:p>
          <a:p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Colectivo. 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(Pág. 9)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9845">
            <a:off x="4013830" y="-126590"/>
            <a:ext cx="1282827" cy="1995855"/>
          </a:xfrm>
          <a:prstGeom prst="rect">
            <a:avLst/>
          </a:prstGeom>
        </p:spPr>
      </p:pic>
      <p:pic>
        <p:nvPicPr>
          <p:cNvPr id="15362" name="Picture 2" descr="http://1.bp.blogspot.com/-5huXZFgPg9E/UcTkmTwdXKI/AAAAAAAAAsM/KjI5foXFhLw/s1600/2do.TALLER+ESC.63+1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95" y="3211974"/>
            <a:ext cx="4513837" cy="33853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59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8848" y="40466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10.  Colocar la Línea del tiempo con las acciones implementadas hasta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 momento e incorporen lo correspondiente a Febrero..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40" y="1268760"/>
            <a:ext cx="7898974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140968"/>
            <a:ext cx="4896544" cy="4176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6 Rectángulo"/>
          <p:cNvSpPr/>
          <p:nvPr/>
        </p:nvSpPr>
        <p:spPr>
          <a:xfrm rot="21316172">
            <a:off x="770691" y="3992905"/>
            <a:ext cx="3241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Observen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desarrollo de las acciones a lo largo de las sesiones de CTE y 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partir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ello, reflexionen considerando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siguiente: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946261" y="578550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(Pág. 9)</a:t>
            </a:r>
          </a:p>
        </p:txBody>
      </p:sp>
      <p:pic>
        <p:nvPicPr>
          <p:cNvPr id="16386" name="Picture 2" descr="http://3.bp.blogspot.com/-DkMgULW_HGI/T5cIt1OqEUI/AAAAAAAAMfA/HAtQyatM5QU/s400/la%2Bfoto-7313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012" y="4149080"/>
            <a:ext cx="2907556" cy="19998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76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3637"/>
            <a:ext cx="9144000" cy="48961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50925"/>
            <a:ext cx="4027750" cy="5212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1 CuadroTexto"/>
          <p:cNvSpPr txBox="1"/>
          <p:nvPr/>
        </p:nvSpPr>
        <p:spPr>
          <a:xfrm>
            <a:off x="0" y="58772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RUTA DE MEJORA ESCOLAR</a:t>
            </a:r>
          </a:p>
          <a:p>
            <a:pPr algn="ctr"/>
            <a:endParaRPr lang="es-MX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 DECISIÓN COLECTIVA PARA EL APRENDIZAJE 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67" y="99723"/>
            <a:ext cx="1780869" cy="6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47564" y="18864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11.  Observen el desarrollo de las acciones a lo largo de las sesiones de CTE y a partir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ello, reflexionen considerando lo siguiente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57" y="2127617"/>
            <a:ext cx="6642509" cy="252302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1340768"/>
            <a:ext cx="681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acciones realizadas hasta </a:t>
            </a:r>
            <a:r>
              <a:rPr lang="es-MX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momento</a:t>
            </a:r>
            <a:endParaRPr lang="es-MX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5683510"/>
            <a:ext cx="8064896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responsable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del registro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escribe las respuestas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en pliegos de papel bond y los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pega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en un lugar visible al grupo. Posteriormente las registra en el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Cuaderno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Bitácora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88640"/>
            <a:ext cx="2843808" cy="38164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2 Rectángulo"/>
          <p:cNvSpPr/>
          <p:nvPr/>
        </p:nvSpPr>
        <p:spPr>
          <a:xfrm>
            <a:off x="4733855" y="501317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(Pág. 9)</a:t>
            </a: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327395"/>
              </p:ext>
            </p:extLst>
          </p:nvPr>
        </p:nvGraphicFramePr>
        <p:xfrm>
          <a:off x="6372200" y="4077072"/>
          <a:ext cx="2520213" cy="145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Image" r:id="rId5" imgW="3898080" imgH="2069640" progId="Photoshop.Image.13">
                  <p:embed/>
                </p:oleObj>
              </mc:Choice>
              <mc:Fallback>
                <p:oleObj name="Image" r:id="rId5" imgW="3898080" imgH="2069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200" y="4077072"/>
                        <a:ext cx="2520213" cy="1457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995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433677" y="339318"/>
            <a:ext cx="8280920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Elaboren en un pliego de papel un esquema como el siguiente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2"/>
          <p:cNvSpPr/>
          <p:nvPr/>
        </p:nvSpPr>
        <p:spPr>
          <a:xfrm>
            <a:off x="395536" y="5737372"/>
            <a:ext cx="833933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 En frases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breves </a:t>
            </a:r>
            <a:r>
              <a:rPr lang="es-MX" sz="2000" b="1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registren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ha significado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ustedes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trabajar </a:t>
            </a: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sesiones de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CTE y la adquisición de compromisos</a:t>
            </a: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14492">
            <a:off x="745815" y="1604866"/>
            <a:ext cx="5606984" cy="3469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7" name="6 Rectángulo"/>
          <p:cNvSpPr/>
          <p:nvPr/>
        </p:nvSpPr>
        <p:spPr>
          <a:xfrm>
            <a:off x="7746012" y="520579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19317"/>
              </p:ext>
            </p:extLst>
          </p:nvPr>
        </p:nvGraphicFramePr>
        <p:xfrm>
          <a:off x="6512767" y="1615766"/>
          <a:ext cx="24130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Image" r:id="rId5" imgW="2412360" imgH="3288600" progId="Photoshop.Image.13">
                  <p:embed/>
                </p:oleObj>
              </mc:Choice>
              <mc:Fallback>
                <p:oleObj name="Image" r:id="rId5" imgW="2412360" imgH="3288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2767" y="1615766"/>
                        <a:ext cx="2413000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302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\Downloads\Luz mov azu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6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7348"/>
            <a:ext cx="5904656" cy="30976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86051" y="1296468"/>
            <a:ext cx="3506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Tercer  momento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504" y="4975428"/>
            <a:ext cx="44519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Acordemos las acciones para 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 de 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marzo. </a:t>
            </a:r>
            <a:endParaRPr lang="es-MX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Pág. 11)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16632"/>
            <a:ext cx="2412698" cy="32888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945" y="2095498"/>
            <a:ext cx="3485340" cy="2637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77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3817" y="264387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actividades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para convivir día 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día que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presentaron en  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tercera y cuarta sesiones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CTE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tuvieron como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propósito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colectivo Identificara los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beneficios de organizar sus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acciones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manera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integral, considerando los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siete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ámbitos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los que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escuela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ejerce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(Pág. 11)</a:t>
            </a:r>
          </a:p>
          <a:p>
            <a:pPr algn="just"/>
            <a:endParaRPr lang="es-MX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3"/>
          <p:cNvSpPr/>
          <p:nvPr/>
        </p:nvSpPr>
        <p:spPr>
          <a:xfrm>
            <a:off x="999881" y="4997876"/>
            <a:ext cx="7129777" cy="158504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130810" algn="ctr">
              <a:spcBef>
                <a:spcPts val="600"/>
              </a:spcBef>
              <a:spcAft>
                <a:spcPts val="0"/>
              </a:spcAft>
            </a:pPr>
            <a:r>
              <a:rPr lang="es-ES_trad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Diagnóstico de la prioridad a atender</a:t>
            </a:r>
            <a:endParaRPr lang="es-MX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8270" algn="ctr">
              <a:spcBef>
                <a:spcPts val="600"/>
              </a:spcBef>
              <a:spcAft>
                <a:spcPts val="0"/>
              </a:spcAft>
            </a:pPr>
            <a:r>
              <a:rPr lang="es-ES_tradnl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Descripción breve y </a:t>
            </a:r>
            <a:r>
              <a:rPr lang="es-ES_tradnl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concreta</a:t>
            </a:r>
          </a:p>
          <a:p>
            <a:pPr marL="128270">
              <a:spcBef>
                <a:spcPts val="600"/>
              </a:spcBef>
              <a:spcAft>
                <a:spcPts val="0"/>
              </a:spcAft>
            </a:pPr>
            <a:endParaRPr lang="es-ES_tradnl" sz="2000" i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70">
              <a:spcBef>
                <a:spcPts val="600"/>
              </a:spcBef>
              <a:spcAft>
                <a:spcPts val="0"/>
              </a:spcAft>
            </a:pPr>
            <a:endParaRPr lang="es-MX" sz="20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152" y="1273532"/>
            <a:ext cx="3081316" cy="352875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6918">
            <a:off x="5146972" y="1747386"/>
            <a:ext cx="3755169" cy="31723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4 Rectángulo"/>
          <p:cNvSpPr/>
          <p:nvPr/>
        </p:nvSpPr>
        <p:spPr>
          <a:xfrm rot="316918">
            <a:off x="5293785" y="2064084"/>
            <a:ext cx="34684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momento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el establecimiento de la prioridad a atender como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escuela, resultado  de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evaluación interna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La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respuesta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 la siguiente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puede apoyar su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elaboración: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044623" y="1464325"/>
            <a:ext cx="8496944" cy="46915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6 Rectángulo"/>
          <p:cNvSpPr/>
          <p:nvPr/>
        </p:nvSpPr>
        <p:spPr>
          <a:xfrm>
            <a:off x="1771032" y="3224279"/>
            <a:ext cx="2446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¿Dónde estamos? ¿A dónde queremos llegar?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302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8597">
            <a:off x="427321" y="1783468"/>
            <a:ext cx="2956651" cy="30082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4 Rectángulo"/>
          <p:cNvSpPr/>
          <p:nvPr/>
        </p:nvSpPr>
        <p:spPr>
          <a:xfrm rot="21298597">
            <a:off x="620851" y="2010296"/>
            <a:ext cx="26034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el diseño de las acciones y su correspondencia con los ámbitos de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preguntas que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presentan pueden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servir de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guía:</a:t>
            </a:r>
            <a:endParaRPr lang="es-MX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6359266"/>
            <a:ext cx="1584176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b="1" dirty="0" smtClean="0"/>
              <a:t>Pág. 12-13</a:t>
            </a:r>
            <a:endParaRPr lang="es-MX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024" y="515108"/>
            <a:ext cx="4286693" cy="581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232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17083" y="260648"/>
            <a:ext cx="84969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17.- Al 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concluir </a:t>
            </a:r>
            <a:r>
              <a:rPr lang="es-MX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reflexionen</a:t>
            </a: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 respecto a</a:t>
            </a:r>
            <a:r>
              <a:rPr lang="es-MX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8170">
            <a:off x="275090" y="1199932"/>
            <a:ext cx="5884280" cy="3582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6 Rectángulo"/>
          <p:cNvSpPr/>
          <p:nvPr/>
        </p:nvSpPr>
        <p:spPr>
          <a:xfrm rot="21248170">
            <a:off x="993248" y="193004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Implicaciones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 proponer acciones en cada uno de los </a:t>
            </a:r>
            <a:r>
              <a:rPr lang="es-MX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ámbitos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MX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pusieron en juego para llegar a acuerdos y tomar decisiones</a:t>
            </a:r>
            <a:r>
              <a:rPr lang="es-MX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Pentágono"/>
          <p:cNvSpPr/>
          <p:nvPr/>
        </p:nvSpPr>
        <p:spPr>
          <a:xfrm>
            <a:off x="504055" y="5313370"/>
            <a:ext cx="6588225" cy="1283982"/>
          </a:xfrm>
          <a:prstGeom prst="homePlat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18. De acuerdo con lo planteado nombren </a:t>
            </a:r>
            <a:r>
              <a:rPr lang="es-MX" sz="2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responsables para cada una de las acciones a realizar </a:t>
            </a:r>
            <a:r>
              <a:rPr lang="es-MX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el mes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06119" y="976927"/>
            <a:ext cx="16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Pág.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379" y="1009564"/>
            <a:ext cx="3049117" cy="39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516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03832" y="267156"/>
            <a:ext cx="83169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Una de las actividades realizadas durante la fase intensiva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este ciclo escolar,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fue 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Cuánto avanzamos en la atención de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prioridades educativas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apoyados 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la 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aplicación 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una serie de instrumentos que permitieron conocer la situación de su 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(Pág. 13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7260" y="5282736"/>
            <a:ext cx="7992888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este momento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la mitad del ciclo escolar,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necesario que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como colectivo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reflexionen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cuánto han avanzado, qué les falta por alcanzar y qué tienen que hacer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lograr lo propuesto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los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meses que faltan del año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lectivo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44824"/>
            <a:ext cx="4452637" cy="3241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5 Rectángulo"/>
          <p:cNvSpPr/>
          <p:nvPr/>
        </p:nvSpPr>
        <p:spPr>
          <a:xfrm rot="21436716">
            <a:off x="577371" y="2112820"/>
            <a:ext cx="3656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resultados obtenidos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fueron considerados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s-MX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 establecer su diagnóstico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mismo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que fue utilizado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diseñar la planeación 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primer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de la Ruta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mejora</a:t>
            </a:r>
          </a:p>
        </p:txBody>
      </p:sp>
      <p:pic>
        <p:nvPicPr>
          <p:cNvPr id="21506" name="Picture 2" descr="https://nathaliab.files.wordpress.com/2009/11/maestr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534" y="2273295"/>
            <a:ext cx="3789542" cy="2295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3378" y="182332"/>
            <a:ext cx="8352928" cy="11695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dar respuesta a las preguntas anteriores </a:t>
            </a:r>
            <a:r>
              <a:rPr lang="es-MX" sz="2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necesario aplicar de nueva cuenta los instrumentos que fueron utilizados en la fase intensiva</a:t>
            </a:r>
            <a:r>
              <a:rPr lang="es-MX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(Pág. 13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552536" y="5909086"/>
            <a:ext cx="8037522" cy="688266"/>
          </a:xfrm>
          <a:prstGeom prst="homePlate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20. Registren puntualmente los acuerdos en el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Cuaderno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Bitácora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10">
            <a:off x="8755" y="1338558"/>
            <a:ext cx="5304393" cy="4634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6 Rectángulo"/>
          <p:cNvSpPr/>
          <p:nvPr/>
        </p:nvSpPr>
        <p:spPr>
          <a:xfrm rot="21414357">
            <a:off x="578041" y="2238085"/>
            <a:ext cx="382796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19. De manera </a:t>
            </a:r>
            <a:r>
              <a:rPr lang="es-MX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y a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lo largo de este mes, </a:t>
            </a:r>
            <a:r>
              <a:rPr lang="es-MX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apliquen los instrumentos presentes </a:t>
            </a: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Anexo </a:t>
            </a:r>
            <a:r>
              <a:rPr lang="es-MX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 guía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registren los resultados alcanzados para su </a:t>
            </a:r>
            <a:r>
              <a:rPr lang="es-MX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revisión </a:t>
            </a:r>
            <a:r>
              <a:rPr lang="es-MX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análisis en la sexta sesión </a:t>
            </a: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ordinaria </a:t>
            </a:r>
            <a:r>
              <a:rPr lang="es-MX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realizarse el </a:t>
            </a: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 de </a:t>
            </a:r>
            <a:r>
              <a:rPr lang="es-MX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marzo de </a:t>
            </a:r>
            <a:r>
              <a:rPr lang="es-MX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MX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://www.visiondemujer.com/sites/visiondemujer/images/stories/dia%20del%20maestr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214" y="1672527"/>
            <a:ext cx="352960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1063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\Downloads\Luz mov azu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6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819">
            <a:off x="395580" y="-593662"/>
            <a:ext cx="5425485" cy="410172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63001" y="819869"/>
            <a:ext cx="38369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Estrategias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endParaRPr lang="es-MX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mejora 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escolar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740352" y="188640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14)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://dentalstyle.co/wp-content/uploads/2013/05/mercad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228" y="3078418"/>
            <a:ext cx="6112056" cy="37405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1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lh4.ggpht.com/_wA4-6VEzjos/SeATTilBYVI/AAAAAAAAAI0/2447fid2C6I/cliente-es-primero1_thumb%5B3%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308" y="1798454"/>
            <a:ext cx="26384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www.ingresosdigitales.com/img/duple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76" y="3000508"/>
            <a:ext cx="2743932" cy="23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56983" y="188640"/>
            <a:ext cx="78219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Subsecretaría </a:t>
            </a:r>
            <a:r>
              <a:rPr lang="es-MX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Educación </a:t>
            </a:r>
            <a:r>
              <a:rPr lang="es-MX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Básica </a:t>
            </a:r>
            <a:r>
              <a:rPr lang="es-MX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s-MX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brindado a través de las guías </a:t>
            </a:r>
            <a:r>
              <a:rPr lang="es-MX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tercera y </a:t>
            </a:r>
            <a:r>
              <a:rPr lang="es-MX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cuarta </a:t>
            </a:r>
            <a:r>
              <a:rPr lang="es-MX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 </a:t>
            </a:r>
            <a:r>
              <a:rPr lang="es-MX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CTE,  estrategias </a:t>
            </a:r>
            <a:r>
              <a:rPr lang="es-MX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la mejora </a:t>
            </a:r>
            <a:r>
              <a:rPr lang="es-MX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escolar con dos propósitos: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Pág.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2959" y="5373216"/>
            <a:ext cx="8135789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revisión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los apartados que conforman las estrategias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permite al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colectivo </a:t>
            </a:r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ámbitos en los cuales se toman </a:t>
            </a:r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decisiones para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ejercer </a:t>
            </a:r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autonomía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escolar; la  manera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que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involucra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todos los participantes de la </a:t>
            </a:r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escolar</a:t>
            </a:r>
          </a:p>
        </p:txBody>
      </p:sp>
      <p:sp>
        <p:nvSpPr>
          <p:cNvPr id="7" name="6 Rectángulo"/>
          <p:cNvSpPr/>
          <p:nvPr/>
        </p:nvSpPr>
        <p:spPr>
          <a:xfrm rot="181159">
            <a:off x="6349008" y="1480503"/>
            <a:ext cx="2666510" cy="36009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 </a:t>
            </a:r>
            <a:r>
              <a:rPr lang="es-MX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el colectivo decida la pertinencia de su aplicación,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 tal como se presentan o con las adecuaciones necesarias, </a:t>
            </a:r>
            <a:r>
              <a:rPr lang="es-MX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bien para  fortalecer las propias estrategias que hasta este momento han venido realizando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2990" y="1465930"/>
            <a:ext cx="3281744" cy="147732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s-MX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Compartir </a:t>
            </a:r>
            <a:r>
              <a:rPr lang="es-MX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formas de trabajo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que algunas escuelas utilizan para resolver los distintos problemas que enfrentan; y…</a:t>
            </a:r>
          </a:p>
        </p:txBody>
      </p:sp>
    </p:spTree>
    <p:extLst>
      <p:ext uri="{BB962C8B-B14F-4D97-AF65-F5344CB8AC3E}">
        <p14:creationId xmlns:p14="http://schemas.microsoft.com/office/powerpoint/2010/main" val="4061743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644579" y="239723"/>
            <a:ext cx="375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Introducción.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(Pág. 3-4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000158"/>
              </p:ext>
            </p:extLst>
          </p:nvPr>
        </p:nvGraphicFramePr>
        <p:xfrm>
          <a:off x="432049" y="864096"/>
          <a:ext cx="8316415" cy="566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Image" r:id="rId3" imgW="5955480" imgH="7098120" progId="Photoshop.Image.13">
                  <p:embed/>
                </p:oleObj>
              </mc:Choice>
              <mc:Fallback>
                <p:oleObj name="Image" r:id="rId3" imgW="5955480" imgH="7098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049" y="864096"/>
                        <a:ext cx="8316415" cy="566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516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rieL\Downloads\Luz mov azu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6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819">
            <a:off x="395580" y="-593662"/>
            <a:ext cx="5425485" cy="410172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902105"/>
            <a:ext cx="38369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Estrategias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endParaRPr lang="es-MX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mejora 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escolar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53790" y="4797152"/>
            <a:ext cx="43462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para convivir día a día, da continuidad a la creación de ambientes que </a:t>
            </a:r>
            <a:r>
              <a:rPr lang="es-MX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favorecen una convivencia sana y pacífica en las escuelas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986426" y="5517232"/>
            <a:ext cx="4202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para leer día a día, </a:t>
            </a:r>
            <a:r>
              <a:rPr lang="es-MX" sz="2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fortalecen las habilidades de comprensión lectora.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187" y="1850571"/>
            <a:ext cx="5448813" cy="2369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7774590" y="18864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Pág.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15)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644716"/>
              </p:ext>
            </p:extLst>
          </p:nvPr>
        </p:nvGraphicFramePr>
        <p:xfrm>
          <a:off x="4863147" y="1126624"/>
          <a:ext cx="4158210" cy="563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Image" r:id="rId3" imgW="4698360" imgH="6780600" progId="Photoshop.Image.13">
                  <p:embed/>
                </p:oleObj>
              </mc:Choice>
              <mc:Fallback>
                <p:oleObj name="Image" r:id="rId3" imgW="4698360" imgH="6780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3147" y="1126624"/>
                        <a:ext cx="4158210" cy="563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251520" y="631554"/>
            <a:ext cx="525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Actividades para convivir día a día</a:t>
            </a:r>
          </a:p>
        </p:txBody>
      </p:sp>
      <p:pic>
        <p:nvPicPr>
          <p:cNvPr id="6" name="Picture 2" descr="C:\Users\GabrieL\Downloads\señal gris cinta ro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7" y="96280"/>
            <a:ext cx="874846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12820" y="384428"/>
            <a:ext cx="768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Actividades para convivir día a 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día 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(Pág. 16-19) 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974546"/>
              </p:ext>
            </p:extLst>
          </p:nvPr>
        </p:nvGraphicFramePr>
        <p:xfrm>
          <a:off x="232190" y="1220540"/>
          <a:ext cx="4260446" cy="552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Image" r:id="rId6" imgW="6095160" imgH="7898400" progId="Photoshop.Image.13">
                  <p:embed/>
                </p:oleObj>
              </mc:Choice>
              <mc:Fallback>
                <p:oleObj name="Image" r:id="rId6" imgW="6095160" imgH="78984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190" y="1220540"/>
                        <a:ext cx="4260446" cy="5520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46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766554"/>
              </p:ext>
            </p:extLst>
          </p:nvPr>
        </p:nvGraphicFramePr>
        <p:xfrm>
          <a:off x="63733" y="114752"/>
          <a:ext cx="4722813" cy="66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Image" r:id="rId3" imgW="4723560" imgH="6653880" progId="Photoshop.Image.13">
                  <p:embed/>
                </p:oleObj>
              </mc:Choice>
              <mc:Fallback>
                <p:oleObj name="Image" r:id="rId3" imgW="4723560" imgH="6653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33" y="114752"/>
                        <a:ext cx="4722813" cy="665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29796"/>
              </p:ext>
            </p:extLst>
          </p:nvPr>
        </p:nvGraphicFramePr>
        <p:xfrm>
          <a:off x="4731130" y="253560"/>
          <a:ext cx="4421254" cy="629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Image" r:id="rId5" imgW="4749120" imgH="6298200" progId="Photoshop.Image.13">
                  <p:embed/>
                </p:oleObj>
              </mc:Choice>
              <mc:Fallback>
                <p:oleObj name="Image" r:id="rId5" imgW="4749120" imgH="6298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1130" y="253560"/>
                        <a:ext cx="4421254" cy="629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33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18876" y="634485"/>
            <a:ext cx="482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Para saber más: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18848" y="1561590"/>
            <a:ext cx="2320904" cy="1584177"/>
          </a:xfrm>
          <a:prstGeom prst="homePlate">
            <a:avLst>
              <a:gd name="adj" fmla="val 1800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Pueden consultar los siguientes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libros y links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2375369" y="2084936"/>
            <a:ext cx="60785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Fierro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C., Carbajal, P y Martínez R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2010)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Ojos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que sí ven Casos para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reflexionar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sobre la convivencia en la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escuela. México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 Ediciones Somos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Maestros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Ortega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R. et. al. (2008)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ideas claves. Disciplina y Gestión de la 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Convivencia. Barcelona.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Grao. </a:t>
            </a:r>
          </a:p>
          <a:p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Ugarte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P. (2008)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educación y la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legalidad. México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 Cal y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Arena.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Documento en línea Material para la mejora escolar. Normas de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convivencia &lt;www.juntadeandalucia.es/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averroes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/~cepco3/...0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/.../Convivencia.pdf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14 de noviembre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5209797"/>
            <a:ext cx="6841041" cy="25396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56" y="46914"/>
            <a:ext cx="5958720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94064"/>
              </p:ext>
            </p:extLst>
          </p:nvPr>
        </p:nvGraphicFramePr>
        <p:xfrm>
          <a:off x="4941565" y="1030411"/>
          <a:ext cx="3942869" cy="578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Image" r:id="rId3" imgW="4622040" imgH="6780600" progId="Photoshop.Image.13">
                  <p:embed/>
                </p:oleObj>
              </mc:Choice>
              <mc:Fallback>
                <p:oleObj name="Image" r:id="rId3" imgW="4622040" imgH="6780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1565" y="1030411"/>
                        <a:ext cx="3942869" cy="5782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179512" y="546858"/>
            <a:ext cx="5407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Actividades </a:t>
            </a:r>
            <a:r>
              <a:rPr lang="es-MX" sz="2800" b="1" dirty="0">
                <a:solidFill>
                  <a:schemeClr val="bg1"/>
                </a:solidFill>
              </a:rPr>
              <a:t>para leer día a día</a:t>
            </a:r>
          </a:p>
        </p:txBody>
      </p:sp>
      <p:pic>
        <p:nvPicPr>
          <p:cNvPr id="5" name="Picture 2" descr="C:\Users\GabrieL\Downloads\señal gris cinta ro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20" y="35099"/>
            <a:ext cx="87218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21660" y="331477"/>
            <a:ext cx="689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Actividades </a:t>
            </a:r>
            <a:r>
              <a:rPr lang="es-MX" sz="2800" b="1" dirty="0">
                <a:solidFill>
                  <a:schemeClr val="bg1"/>
                </a:solidFill>
              </a:rPr>
              <a:t>para leer día a </a:t>
            </a:r>
            <a:r>
              <a:rPr lang="es-MX" sz="2800" b="1" dirty="0" smtClean="0">
                <a:solidFill>
                  <a:schemeClr val="bg1"/>
                </a:solidFill>
              </a:rPr>
              <a:t>día.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21-22)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01153"/>
              </p:ext>
            </p:extLst>
          </p:nvPr>
        </p:nvGraphicFramePr>
        <p:xfrm>
          <a:off x="282369" y="1024161"/>
          <a:ext cx="4287349" cy="581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Image" r:id="rId6" imgW="4850640" imgH="6577560" progId="Photoshop.Image.13">
                  <p:embed/>
                </p:oleObj>
              </mc:Choice>
              <mc:Fallback>
                <p:oleObj name="Image" r:id="rId6" imgW="4850640" imgH="6577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369" y="1024161"/>
                        <a:ext cx="4287349" cy="5812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765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9" y="726604"/>
            <a:ext cx="5317256" cy="19154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53580" y="3021925"/>
            <a:ext cx="7452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“</a:t>
            </a:r>
            <a:r>
              <a:rPr lang="es-MX" sz="1600" b="1" dirty="0"/>
              <a:t>Cómo leer (mejor) en voz alta. Guía para contagiar la afición a leer”. </a:t>
            </a:r>
          </a:p>
          <a:p>
            <a:r>
              <a:rPr lang="es-MX" sz="1600" dirty="0">
                <a:hlinkClick r:id="rId3"/>
              </a:rPr>
              <a:t>http://</a:t>
            </a:r>
            <a:r>
              <a:rPr lang="es-MX" sz="1600" dirty="0" smtClean="0">
                <a:hlinkClick r:id="rId3"/>
              </a:rPr>
              <a:t>portalsej.jalisco.gob.mx/formacion</a:t>
            </a:r>
            <a:r>
              <a:rPr lang="es-MX" sz="1600" dirty="0" smtClean="0"/>
              <a:t> Continua. Superación profesional/</a:t>
            </a:r>
            <a:r>
              <a:rPr lang="es-MX" sz="1600" dirty="0" err="1" smtClean="0"/>
              <a:t>sites</a:t>
            </a:r>
            <a:r>
              <a:rPr lang="es-MX" sz="1600" dirty="0" smtClean="0"/>
              <a:t>/</a:t>
            </a:r>
            <a:r>
              <a:rPr lang="es-MX" sz="1600" dirty="0" err="1" smtClean="0"/>
              <a:t>portalsej.jalisco.gob.mx.fortalecimiento</a:t>
            </a:r>
            <a:r>
              <a:rPr lang="es-MX" sz="1600" dirty="0" smtClean="0"/>
              <a:t> docentes/files/</a:t>
            </a:r>
            <a:r>
              <a:rPr lang="es-MX" sz="1600" dirty="0" err="1" smtClean="0"/>
              <a:t>pdf</a:t>
            </a:r>
            <a:r>
              <a:rPr lang="es-MX" sz="1600" dirty="0" smtClean="0"/>
              <a:t>/comoleermejorenvozalta.pdf (Fecha </a:t>
            </a:r>
            <a:r>
              <a:rPr lang="es-MX" sz="1600" dirty="0"/>
              <a:t>de consulta: 15/03/2015)</a:t>
            </a:r>
          </a:p>
          <a:p>
            <a:r>
              <a:rPr lang="es-MX" sz="1600" b="1" dirty="0" smtClean="0"/>
              <a:t>La </a:t>
            </a:r>
            <a:r>
              <a:rPr lang="es-MX" sz="1600" b="1" dirty="0"/>
              <a:t>luna. </a:t>
            </a:r>
            <a:r>
              <a:rPr lang="es-MX" sz="1600" dirty="0"/>
              <a:t>Jaime </a:t>
            </a:r>
            <a:r>
              <a:rPr lang="es-MX" sz="1600" dirty="0" smtClean="0"/>
              <a:t>Sabines. https</a:t>
            </a:r>
            <a:r>
              <a:rPr lang="es-MX" sz="1600" dirty="0"/>
              <a:t>://www.youtube.com/watch?v=BcRhV0ALl6g</a:t>
            </a:r>
          </a:p>
          <a:p>
            <a:r>
              <a:rPr lang="es-MX" sz="1600" dirty="0"/>
              <a:t>(Fecha </a:t>
            </a:r>
            <a:r>
              <a:rPr lang="es-MX" sz="1600" dirty="0" smtClean="0"/>
              <a:t> de </a:t>
            </a:r>
            <a:r>
              <a:rPr lang="es-MX" sz="1600" dirty="0"/>
              <a:t>consulta: 15/03/2015)</a:t>
            </a:r>
          </a:p>
          <a:p>
            <a:r>
              <a:rPr lang="es-MX" sz="1600" b="1" dirty="0" smtClean="0"/>
              <a:t>Te </a:t>
            </a:r>
            <a:r>
              <a:rPr lang="es-MX" sz="1600" b="1" dirty="0"/>
              <a:t>quiero. </a:t>
            </a:r>
            <a:r>
              <a:rPr lang="es-MX" sz="1600" b="1" dirty="0" smtClean="0"/>
              <a:t>Mario </a:t>
            </a:r>
            <a:r>
              <a:rPr lang="es-MX" sz="1600" b="1" dirty="0" err="1" smtClean="0"/>
              <a:t>Bendetti</a:t>
            </a:r>
            <a:r>
              <a:rPr lang="es-MX" sz="1600" b="1" dirty="0" smtClean="0"/>
              <a:t> </a:t>
            </a:r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https</a:t>
            </a:r>
            <a:r>
              <a:rPr lang="es-MX" sz="16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://</a:t>
            </a:r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www.youtube.com/watch?v=zxSTezwQ0ak</a:t>
            </a:r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1600" dirty="0" smtClean="0"/>
              <a:t>(Fecha </a:t>
            </a:r>
            <a:r>
              <a:rPr lang="es-MX" sz="1600" dirty="0"/>
              <a:t>de consulta: 15/03/2015)</a:t>
            </a:r>
          </a:p>
          <a:p>
            <a:r>
              <a:rPr lang="es-MX" sz="1600" b="1" dirty="0" smtClean="0"/>
              <a:t>Aunque </a:t>
            </a:r>
            <a:r>
              <a:rPr lang="es-MX" sz="1600" b="1" dirty="0"/>
              <a:t>recorras el mundo </a:t>
            </a:r>
            <a:r>
              <a:rPr lang="es-MX" sz="1600" b="1" dirty="0" smtClean="0"/>
              <a:t>entero. </a:t>
            </a:r>
            <a:r>
              <a:rPr lang="es-MX" sz="1600" dirty="0" smtClean="0"/>
              <a:t>https</a:t>
            </a:r>
            <a:r>
              <a:rPr lang="es-MX" sz="1600" dirty="0"/>
              <a:t>://</a:t>
            </a:r>
            <a:r>
              <a:rPr lang="es-MX" sz="1600" dirty="0" smtClean="0"/>
              <a:t>www.youtube.com/watch?v=tdbVyAFb_UI</a:t>
            </a:r>
            <a:endParaRPr lang="es-MX" sz="1600" dirty="0"/>
          </a:p>
          <a:p>
            <a:r>
              <a:rPr lang="es-MX" sz="1600" dirty="0"/>
              <a:t>(Fecha de consulta: 15/03/2015)</a:t>
            </a:r>
          </a:p>
          <a:p>
            <a:r>
              <a:rPr lang="es-MX" sz="1600" b="1" dirty="0" smtClean="0"/>
              <a:t>Información </a:t>
            </a:r>
            <a:r>
              <a:rPr lang="es-MX" sz="1600" b="1" dirty="0"/>
              <a:t>sobre los </a:t>
            </a:r>
            <a:r>
              <a:rPr lang="es-MX" sz="1600" b="1" dirty="0" smtClean="0"/>
              <a:t>poemas</a:t>
            </a:r>
            <a:r>
              <a:rPr lang="es-MX" sz="1600" dirty="0" smtClean="0"/>
              <a:t>. https</a:t>
            </a:r>
            <a:r>
              <a:rPr lang="es-MX" sz="1600" dirty="0"/>
              <a:t>://www.youtube.com/watch?v=aCHBJ88JLx0</a:t>
            </a:r>
          </a:p>
          <a:p>
            <a:r>
              <a:rPr lang="es-MX" sz="1600" dirty="0"/>
              <a:t>(Fecha de consulta: 15/03/2015)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30610" y="248744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Para saber más: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23499" y="3789040"/>
            <a:ext cx="1644989" cy="1584177"/>
          </a:xfrm>
          <a:prstGeom prst="homePlate">
            <a:avLst>
              <a:gd name="adj" fmla="val 1800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Pueden consultar los siguientes link</a:t>
            </a:r>
            <a:r>
              <a:rPr lang="es-MX" dirty="0"/>
              <a:t>: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56" y="46914"/>
            <a:ext cx="6894824" cy="7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47799"/>
            <a:ext cx="3971897" cy="49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47799"/>
            <a:ext cx="3611857" cy="49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GabrieL\Downloads\señal gris cinta ro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76056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79512" y="493512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</a:t>
            </a:r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(Pág. 24-26) 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456087" y="4509120"/>
            <a:ext cx="2088232" cy="1224136"/>
          </a:xfrm>
          <a:prstGeom prst="homePlate">
            <a:avLst>
              <a:gd name="adj" fmla="val 22091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Normalidad  Mínima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3062064" y="1450436"/>
            <a:ext cx="2088232" cy="1224136"/>
          </a:xfrm>
          <a:prstGeom prst="homePlate">
            <a:avLst>
              <a:gd name="adj" fmla="val 22091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Rezago escolar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584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6349">
            <a:off x="1423808" y="850949"/>
            <a:ext cx="6865100" cy="562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Pentágono"/>
          <p:cNvSpPr/>
          <p:nvPr/>
        </p:nvSpPr>
        <p:spPr>
          <a:xfrm>
            <a:off x="246797" y="188640"/>
            <a:ext cx="2088232" cy="970452"/>
          </a:xfrm>
          <a:prstGeom prst="homePlate">
            <a:avLst>
              <a:gd name="adj" fmla="val 22091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Convivencia</a:t>
            </a:r>
          </a:p>
          <a:p>
            <a:pPr algn="ctr"/>
            <a:r>
              <a:rPr lang="es-MX" sz="2400" b="1" dirty="0" smtClean="0"/>
              <a:t>escolar</a:t>
            </a:r>
            <a:endParaRPr lang="es-MX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35029" y="36230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Pág. 26</a:t>
            </a:r>
            <a:endParaRPr lang="es-MX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54" y="5089376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0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noticias.universia.net.mx/mx/images/imagenes%20especiales/r/re/ren/rendimi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34" y="1234953"/>
            <a:ext cx="3331554" cy="27047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693" y="4413883"/>
            <a:ext cx="5977781" cy="15354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5056">
            <a:off x="2788485" y="690466"/>
            <a:ext cx="5989697" cy="32366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Pentágono"/>
          <p:cNvSpPr/>
          <p:nvPr/>
        </p:nvSpPr>
        <p:spPr>
          <a:xfrm>
            <a:off x="883362" y="5472621"/>
            <a:ext cx="2478798" cy="953514"/>
          </a:xfrm>
          <a:prstGeom prst="homePlate">
            <a:avLst>
              <a:gd name="adj" fmla="val 22091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Aprovechamiento escolar</a:t>
            </a:r>
            <a:endParaRPr lang="es-MX" sz="2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474467" y="616452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Pág. 27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802460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TERUUEhMVFhUXFxYXGRcXFxcVFRYYGRgaFhgVFxQYHCggGBolHhgXITEhJSkrLi4uGB8zODMsNygtLisBCgoKDg0OGxAQGywkHyY0LCwsLCwsLCwsLCwsLCwsLCwsLCwsLCwsLCwsLCwsLCwsLCwsLCwsLCwsLCwsLCwsLP/AABEIAI4BYwMBEQACEQEDEQH/xAAcAAEAAgIDAQAAAAAAAAAAAAAABgcEBQEDCAL/xABKEAACAQIDBAYHBAYHBgcAAAABAgADEQQSIQUGMUEHUWFxgZETIjJyobHBFEJSgiMzYpKi0VNUc5Oys/AlNUNjwuEVFiQ0g9Li/8QAGgEBAAIDAQAAAAAAAAAAAAAAAAMEAQIFBv/EADIRAAICAQIEAwcDBQEBAAAAAAABAgMRBCEFEjFBEzJRImFxgZGx8KHR4RQVNFLBQjP/2gAMAwEAAhEDEQA/ALx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qNvby4bCD9PUAY8EHrOfyjgO02Ew5JE9OmsufsL59iGYnpZTX0eGY9RdwvmFB+cj8Q6MeES/9S+iOqh0sm/r4UW/Zqa/FY8U3fCPSf6fybzZvSTg6hAfPSJsLut1v7yk2HabTKsRWs4XfHdYfwJjTqBgCpBBFwQbgg8wRxEkOc008M+oMHx6ZfxDzEGcM+TiE/GvmIHKzpbadEca1Md7r/OYyjbw5+j+h2UsbTb2aiN3Mp+RmcmHCS6o74NRAEAQBAEAQBAEAQBAEAQBAEAQBAEAQBAPh6yjiwHeQIMpNnFPEI3ssp7iDAcWup2QYEAQBAEAQBAEAQBAEAQCG9Im9pwdMU6NvT1ASDx9GvDPbmSdAO88rHScsHQ0Ok8aXNLyr9Sl61Z6jlnZmZjckksxJ6ydTIT0MYqKwtkS7Y/RxjKyhmCUVP8ASE57deRQfIkTdVtlG3iVMHhbv3dPqbLE9FVcLenXpOepgyeR9bWPDIo8Wrb9qLX6/sQ3amy6uHqGnWQq45ciOTAjQjtkbWDp1WwtjzQeUSro73oahWWhUYmjUIUA/wDDYmwI6gToRw1v1zeEsPBS4ho1ZBzivaX6otjar2oVT1U3PkpkzPPVrM18TzWRK5604yjs+EGdznTsmMGdzkdfxgyWF0db51Fqrh8Q5em5yozG7Ix9kZjqVPDXhpykkJdmcrX6KLi7ILDXX3ltyY4JwTAKG3n242IxVWqrsFLWQAkDIui6dtr+Mgk8s9bpdOq6lFrfv8SbdEm1Cy1qLMSQRUW5ubH1W49RC+c3rfY5nF6UnGaXuLEkhxTT7zbxUcFSz1SSTcIg9pz1DqA5nl8JhvBPRp53SxEqHbW/+NrsctQ0UPBKRy276ntE9uncJE5tncq0FMFusv3/ALdCPVMfWY3arUJ6y7E+ZM1yWlXBdl9Da7G3wxmHIyV2ZfwVCains9bVfAiZUmiG3R02LePzWxb2529tPHIbDJWUXene+nDMp5r8r+csZZOHqtJKh+q9TE6U9oVaGAL0ajU39JTGZTY2JNxEuhvw6uNl/LJZWGU8N8cf/XK370i5meg/o9P/AKIuTowx1WtgFqVqjVHL1BmY3Ng1gPhJY9Dz/Ea413uMFhYRLJsUSNdIO2mwuDZqbZajkIh0uCdS2vUoPwmsnhF3QUK65KXRbsrbZO/GLWvTNWuzUw651IWxW9m4L1a+EiU2du3h9Lg1GOH269S7QZOeXDGwueEApTffpGrVqjU8JUalRW6510eryzBhqq9VrHmeoQSnnoei0fDoQjzWrMvTsv5IDWqFjdyWPWxufMyN7nVisbIUmsbqbHrGh8xBlrPUmW6vSDisKwWqzV6PNXOZ1HWjnW/YdO6bxm0c/U8OqtWYrlfu6fNF4bPxqVqSVaZzI6hlPYdfA9knTyeashKEnGXVGRMmggCAIAgCAIAgCAIB553v2mcRja1TkXKr2InqrbquBfvJleTyz1Wlq8OqMfzclfRHsJalR8TUFxSIVAeGc6lrdYFre92TetdylxS9xiq136/AtuSnCEAju+e7AxtJQCEqIbq5F9D7Sm2tjx7wJrKOS5o9W9PJvqn2IzheisD9ZiT3JTt5MWPymnhF+XGP9YfV/wAE42utsJVBNyKLi54myHWSPocmvexfH/p5ztK56o9Ebs4cJg8OthpRp8v2RLC6HltRLNsn72bSZISv+ljY1L7MMQFVaiuoLAAF1bSzddjqD39cjsW2Tq8Mun4nht7MqUMV1BsRqD1EagyE7+M7M9MIbgd0tHi2RzpB2t9nwT2Nnqfo16/WBzEdy38bTWTwi9w+nxblnotykbSA9SSDcXaHoMdSY8GPo27n0+eU+E2i8Mqa+rxKJL03+heTNYXPASc8mee98NuNjMU9Qn1AStMchTB08T7R75BJ5Z6jS0KmtR79/iSno+3DTEIMRib+jJ9SmDbOBoWYjXLe4AFuHVNoxzuynrdc63yV9e7LC/8AKWBy5fslC39mt/3rXv23kmEcv+rvznnf1K66QdxVw6nEYa/orjOnH0d9AwPErewty7uEco43R1dFrnY+SfXs/Uh2xNqPha6Vk4obkXsGXgynvFxNE8Mv21K2Dg+5anSzXWpsoOhurvRZT1g6g+Ull0ONwyLjqcP0ZSAEiPSF9dEo/wBmUvfq/wCY0mh0PMcU/wAl/L7ImM2OeU90sbU9Li1og+rRWx997FvgE+Mhm9z0fCqeWrnff7L8ZCVEjOqXruDtL0+BpEm7IPRt13TQE9pXKfGWIPKPKcQp8O+SXR7/AFOOkTENT2biWTQ5At+oOyox8mMT6GuhipaiCfqedWOkrHrEekd2928LhqSCjTQnKCatlLube0X7ezSWVFI8jqNTbbJuT+XoZW29g4fFUylemrAjRrAOp61biDMtJmlN9lUuaDPPm1Nh1qNapSyO2R2XMEYhgDowsOYsZWcWmesq1EJwUsrf3lsdD1Z/slSk6svo6hKhlYeq4DaX/azSavocLiyj4qlF9V9ieyQ5QgCAIAgCAIAgCAdOLa1NyOIVj8INo9UeZs19TKp7HBdPREB9gNv6Z7/up9LSevoed4p/9vkibTc5xCt4d/1wuIeiaBbLb1s4F7gHhbtkcrMPB09Pw13VqfNjPuNaelQf1Y/3n/5mvi+4n/s7/wB/0OR0pj+rH+8H/wBY8X3Gf7M/9/0/kytr76LVoOioFz0ypZnAyllsbAcbX5kTDuXQqQ0jjZ16P7FR4lVDlUbOot61rAm2s0T2O9BtrLRb2zekXBJRpqfS3VEUjJzCgHW/ZJlYjiT4bc5trH1Oyt0nYMDRK7dgRR/icR4iMLhdz6tfnyIPvtvk2OyoqGnSU5rE3ZmtYE20FgTp2zSU8nT0eiVGZN5bMPcvYDYvEotv0aENUbkFBvl72ta3f1TEY5ZJrNQqa2+76fnuL6lg8sU/0o7V9LixSB9WiLdmdrFvIZR4GQze56PhdPJVzvrL7HRuNsH7SuKJF8tFlS/9I4Nj3i3xiKyb67U+C4JeuX8ERcHvB8iJodIufbe18+yKlcHV6HkzjIR+8bSdv2cnlIUcuqVb7MocnjID0aR6X2ZhBSo06SiwRFUflAEso8lZJzk5PuZMGh04zCpVptTqLmRwVYdYOhFxqINoycWpLqjDwOwcLR/VUKSkcwgzfvHWYwjed9k/NJkY6Yh/s3/5aXzMxPoXeFf5HyZRwkJ6Yvron/3XS96t/mtJodDy/FP8mXy+yJRtDGLRpPVf2UUsfAXtNmUq4OclFdzzvi8S1Wo9R/admdu8m5lc9lCCjFRXRbEi3r3f+zUsI1rZ6Pr/ANpfOb+DgflmZRxgqaPU+NOxej2+HT/n6m+6I9oZatWgTo6h1HaujeJBH7szW+xV4xVmEbF22+pYu18AuIoVKL+zURkPZcWv4cZK1lHCqsdc1NdjzXtbZlTDVno1RZ0Nj1EcmXrUjUGV2sHr6rY2QU49GbbYG+eMwgC0qpNMf8OoM6DsF9VHYCBCk0Q3aKm7eS39VsycbK6XRoMThyP2qTA+OR7fMyRW+pzrODv/AMS+v8E62HvNhcWP0FVWbmh9Vx+Q627eE3Uk+hzLtLbT518+xt5sVxAEAQBAEAQBAEAjO+m2GpItOm2V21JHFV4adpPyMislhbFjT1qTy+hEH2liCP19TuZnAPZxtIXJ+pcjXBPoQPbmGp0amRMwb7ynUKCLghucJ5OvTOUlllodDWLDYWtTuLpVzW52dQAbdV0PkZPX0ORxWL8SMvVfYsGSHLK/3m3Aq4nE1Ky1kUORYFWuLKF4jukUq8vJ19NxKNVag4vYje3Nwa2GoPWarTZUtcANc3YLpcds0lW0sl7T8ShbNQUXuRJZGdQmNLCLUpqrqGUqLgix9niDzmrODJuNkmvUg+Nwpo1WpkhragjW6nUX6jblJDpVT5kTcdGOLygh6JNr2zOPC+Wb+Gyl/dKc4af58yJbT2dUoVDTrIVdeIPVyIPMHrE1awX67I2R5ovKN1uTsnCYmrkxFZ0Yn1UACq/Z6Q39bssOwmZik+pX1l11UeatZXf3fIunZezKWHpinRQIo5DmesniT2mTpYPOWWzslzTeWcbY2guHoVKzcEUnqueAXvJsPGG8IU1u2agu558r1md2djdmYsx6yxuT5mVz2MYqKSXRFy9HWDWjgUJIzVSap1HOwX+ELJoLCPNcRsdl792358ysd7cEKONrIPZzll6sr+uB4Xt4SKWzO/o7PEpjJ+mPpsbjCY4vsPF0b60npEe41VG+Yfzm0X7LKeoqUdbCfqn9Un/BBKDgMpPAEE9wNzNC61lYR6blk8eIAgCAQnpfH+zW/tKX+Kaz6HR4V/kL4P7FFiQnpy++ij/ddL3q3+a0mh0PL8U/yZfL7IwulrauTDpQU61Wu3uJr8Wy+RmJvbBLwmnmsc32+7/grndnBCti6NMkBS6lr8MqnMw8QCPGRLqdvU2eHTKXu/UtPpFoU62CazoXpEVFAYX00Ycfwk6dgks90cHhkpV3rKeHt+fMrHd7aBw+JpVb2CuM3uHR/wCEmQp4Z6HUVeLVKHqv17fqX4DLJ4w1e393cNjEy4imGt7LDR0v+FxqO7gZhxT6k9GospeYP9iutsdEbi5wtdWHJKoyn+8W4P7okbr9DrVcXj0sj81+38kO2ruljcPc1cO+UfeUekTvLLew77SNwaOjVrKbPLJfPb7mno1SrBlYhgbhgbEHrBHCallxTWGXt0cbytjMMRUN61IhXP4gR6r95sQe1TLEJZR5fiGlVFns9H0/Yls3KAgCAIAgCAIBj7Qxi0abVG4KL6cT1DxMw3hZNoxcnhFWY3HvXqs7e0xvbkoGgAlRyy8nShBRWA1dUIRqpDMNAdR49QmuSVRbecGg3+wdQLQqmllVsyip124J3cwe/qMlSeCzppxy4p7+hh7nbxPgq4qKMykZXT8S35dTDiP+8ypYZNqNOr4cr69i8Ni7x4bFKDRqqTzQnK47Cp18eEnUkzz1unsqeJL9jYV8VTQZndVHWzADzMzkijGUnhIrbpF3uw9akKFBi5zAsw0p2AOl/vG5HDSQ2ST2R2eH6KyE/Ent9/4K8QyE7xIsDteolJ2qAlEAAy2DDWykfCaLOTjTgnZhdckTr1PSVKlTKFzm+VeANtbeOvjJcl6uPLhHptOAlo8iRXpC3c+1YfOi3rUgStuLLxZPqO0dpmk45Re0Gp8GeH5X+ZKT4GQHpS7Oj3eT7Xh8tQ3rUrBut1+6/ebWPaO0SeEso83r9N4M8x8r6fsafpb2tanTwynVj6R/dBso8WufyzFj7FnhNOZO19tl+fnUrJEJNgCT2ayI72Uup3DC1PwP+638oNeeHqj4qUWX2lYd4I+cwbxkn0Ztd3GLGrQ/p6NSmPfAz0/4lA/NNo+hW1kfZU/9Wn8ujIuw4iYN0y+d1t8aWKUfdYIC5YgDOLBh3a6HnJY2JvB5rUaSVW/vJKjgi4II7DeSFPGDSb6bb+yYR6ikekNlpg63dududhdvCayeEWdJR41qi+nf4EL2P0qNouJog8s1I280Y/Xwmis9ToW8KXWEvqYm8+9BxtFsPUNOmpKm4DEgg3UFibcezWRStb2NNLX4NimtytcVQNOoabEEi2oNwQRcHymVud+uxTjkvfoo/wB10verf5rSaHQ81xT/ACZfL7Irnf3av2jHVCDdEPo07k0J8WzHutI5PLO1oKfCpS7vd/P+DUYXZ9WoL06VRxw9RGcd3qia4LcrIQ80kvi0jMp7AxP9Wrf3Tj6Rhmv9VT/uvqjGakVJVgQQSCDoQRoQRyMwTpprKJxt3eHErsjD1sPVZGSoKVUqFOgVgpOYHjZP3pJzPlTRwo6Wv+snCaymsr8+pGN3t/sWmKpNiMQ70swDq2W2U6FtByvfwmFN53LN/D6pVtQjh9i91YEXBuDqDyMnPMmq23vDQwytncFwL5Bqx7wOA7TNXJIkrqlN7FEb64ylVxZqUFVVdQzKuoD6gnquRYm3X2yu5KW56nRxnGpRk847kx6EQfTYnq9HT88zSSoo8Z8kPi/+FuSY4AgCAIAgCAIB04zDCpTZG4MpU+POYaysGYtp5RU+Hp5KjK3tKxU+BtKbWHg6yakkzuxOEvUvbjb+Uxjc3U8IsDD7NpV8ElGqgZGRQQezgQeRHG8uRXsnLdkoWuUXuVXvL0d4jDsWog1qXLKL1FHUyDj3jyEjlBo7Wn4hXNYls/0Ii6EEhhYjiDoQe0HhIzop7ZR8VH5n4xgZwd2zcKaxuGAQGxN7km17KOZ1Ew9iGy/k6Emwm7yllAz8RxIA8rTXcrf1tnuM/efACjhKoA0OS3cXX+VoisMhpk52p/H7EJorNjqHpdeEtnjzmAU90m7uegrenpj9FVOtuC1OJHceI/NIJxw8noeHanxIckuq+xHd2dsthMQlZdQNGXhmQ8V+R7wJrF4Zc1NCurcH8vibPen0mJrPiQVKkXAvqiKNB28z4mHPLIdJKNUFU1v/ANJN0SbK/WYlh/y0+Bcj+EeckrXcp8Wv6VL4v/hZUlOIRbpH2d6XAuwHrUiKg7ho38JJ8JpNZR0OGW8l6Xrt+36lPYOuadRXX2kZWHepBHykJ6ecVOLi++xud/t3vRsuLoi+HxFnFuFNnGYqeoEkkeXITaS7nL0d+c1T80dvjj8/6RrZe0HoMzJ94W1mjLFlCs6krwPSFVpAZaeoHDNoe8WiLkipPh0ZdzSby7yV8bUz1SLD2UXREHYOZ6yZs5NlrT6aFEcR+p87v4K7iq6FqSMLj7rPbMtMnttc9neJjpua6q7kjyp7v8yb7C0Q2ZbKQ33SPa65F3OdnG5CdvYBaGIKIbqQGAPFb39UnnwkkXlHX09jnDLLX3X2v9l3f9LezfplT32qsq+RN/AyZPETk6mrxdfy9ts/DCKzQ37fjIjvIv7dTZf2bCUqVrMFzP77at8TbwEsRWEeS1d3i3Sn27fA28yVioekjZ/osYXAstUB/wAw9VvofzSCxbnqOFXc9HK+q2+XYydxadPEU8RgqvsVVzDrDLYZh2j1T+WK99iPiilW4Xx6rb8/X6ldbb2RUwtd6NUWZTx5MvJ1/ZP/AG5TSSwXabY2wU49PzY22xt+cbhqfoqdW6WsoqDOU9w8RbkDcDqmVNohu0FNsuZrD9xr8Tt+u9Q1CwDG9yBqSTe5vz1mj36kkNHXE1DHvJJ7ySfrMk7aii5uh/A1KVOrmQDMVJbW9wPVTqIALH80kpecnnuKWKclv07f9LFk5yhAEAQBAEAQBAK13uoZMa5H3wr+Nsp+Kk+MrWL2i/Q8wOzBEVAB97gJjGSR7blgYOjkpqv4QBLKWEc2Ty8ndMmDoxODp1P1lNH95Q3zEYNozlHozGp7Cwqm4w9EHspp/KYwjZ3WPrJ/Uje/OOQZMMoF/aIUesoAuALcOZPYJFa+xY00XvNkc2V6O9yGAJsGa417DK2U3uXGmlsSN8DSrKKWIBZDa5BKk2NxqNeIEli1ncg5pR9qHUyk6PsALEUm/vH/AJyfkiR/3C/1/REqm5SEA0m+LUvslRay5lb1QOHrcVN+ViL37JpNpLcn0zkrE4vdFTf+CIRcZh2swA+UrZO0tXP3GamwKLJlHP74PrDTS66ZhCZqtRNT5i1d3Nmrh8LSpKbhVFzbLmY+szZeVySbcpbSwjjai122ymzZTJCfFWmGUqwuCCCOsHQiDKbTyirMR0Z4kE5KlJhfS5YG3K/q8ZD4bPQx4xU/MmSjBbDxQ2eMK5pEgspv64akbnLdhoRe3DgBMuMuXCObdqKpajxY5+25V+0t2spPo2IscrK41Ug2tccRK7njqdWvVp9TVtsmoDb1fPT5R4iJv6iBMN0dwVruTiKllABy0+Ld7HgO4X7RJK8SZT1WvcF7C+pIN99krRXDrSQJRTOoA4B2sdeskA68dDM3LCWDnUWOyTcnuyKLWqK7UjS9XLmpuOTfTWQ5LfLkx23MrY3E5xVRQwAAcG4styNO3NJYLJPHWwphhrJusZhfs2Ho4MutRqDVHYjSnndiRx1JUEjvPZpmb25Ss7PFsdqWM4/RHOy6CsQzIjFCG1TKpsbixGvLnI49TbnaWE8Z2LYpNcA9YB04ay4cdrDwfUGCEdJmHWoKClLkM7BidALAFco1N7r2aCRWvYvaKcoZ5WdO6+ApU2RsoVwQcwAB6j3ggkSKD33JrrZyi45yiXbW2Nh8SoXEUkqAcMw1X3WGo8JZaT6lCq6yp5g8Fcb6dH2GoU1qUGqqWcLlLBkAysbi4zX06zIbIqKyjraXiVsnyzw/z6foQyvsBV1LN8B9JBzF56yXojv2TRVCQqasLBjqeIvr93S8w3khsulNblxbk0cuH72+glmlYicXVSzMkEmKwgCAIAgCAIAgFfb6eti7fhpqPiT9RK1vmL2n8h87u4S9ZByLA+Wv0iKyzeyeIMsOWTnCAIAgEP352aip6ZKSmozgM5OtspAFidNbcOqQ2x2yi5pptvlb2IjsnaerJUS6/AjhqDK5ccfQluzsNcgAkgnS+tuc2Sy8EMpYWWS9FsAOrSXEc5vLyfUGBAMDbuD9Lh6ic8pK+8NR8RNZLKwb1y5ZJlbYKkHF7ZmAOh7uEpnUyb7d/YrVlu7AZWGgFjbjYNxBksIZIbbuR7E5Alk5xzAEAQBAK+21hsmKqK1rORUHcTr8QZUsj7Rfpn7KZpsfsyzhhzkMo4LMZ5JfujSytb9k/MSxSsMqal5RINq4Ba9JqT8GHHmp5MO0HWWGsrBUjJxeUVfhmK1Go1PaQlSeVwbXHZKklh4Z1IS5llEz3Twwzs34QLePP4fGTVIqamRCNoYQriaiHVldtTz1uGt3EHxkMlh4LVclKKZmU6q0qiIxdnay6C4Ga+UW4a24TBsk2mWZgqZWmik3soGvHhLiWEcqbzJs75k1Kw6RNsFMQ+dWyUkQovAMzXJI6+A8pXty3g6GmiuTJk7DxfpqYIUpoDZuV/lIvcSSWNyfYFWFNc3G0twzjc51mOZ4NRvul8KT+F0Pxy/9U1tXskmmeLCu9o4bMtxKjOmmfezsEPGbJbGkplp7IwfoqKpztdvePH+XhLcI8qwcuyfNJszZsaCAIAgCAIAgCAVdj8R6XEVanIsbdw9UfACVJPMmzowXLFIkm6VK9Qn8K/E6fK8lrW5Be9sEtkxVEAQBANJvhhy+H00syk92o+s0sWUT6d4mQfD4VS1l0F+PM9sr4Lrk0TLd1BnI6l/lJKluVr37JIZOVBAEAQCrKqGniKqqNBUcDuzG0qS2bOlDeKLB3f8A1ANrEkk/L6SxX5Snf58Gym5CIAgCAIBGd+cHeiKy+1TOvusQD8bfGR2rbJNTLfBFaOMDAZu3u/1pKheRLN1QLsR+H6yxSVtT2JJJyoVrt3DhdoVb/eysPFR9QZWsXtF+mXsEq3SOlT8v1klRBf1RGN/6ITGIw++gJ7wSt/K0juXtE2mfsG43SKs4J45SO+bV9TF+eUl8nKQgEC3uoK2KN1ucq8dbacpBZ1L9GeTJtd3cALjTQC57+Q/11TEFlmls2kSiWCmYG3kBw1YNw9G3wFx8bTEuhvW8SRW2Fe68JSOq5I3e62ADYhSeCgtbtHD4n4SSpZkVr5YiT2WigIAgCAIAgCAIBrt4MZ6LDVH55bL7zeqPib+E1k8LJvXHmkkVxhE4SqkX2yb7oppUPao8r/zlisqXvoSGSEAgCAIBq95qBfDVAvEDN35TcjyBmk1mJLTJKayQ7ZNIHWVi7IkmwdKpHWD8wZJT1INQtiQywVBAEAQCusa18XWt/SMPLQ/KVZeZnQh5ETfYn6lfH5mWIdCnZ5mZ02IxAEAQBAMTa2H9JQqJ+JGA77afGYksrBtB4kmVpgB6pB5GVEX2yY7q6M3u/USaor3vKJLJisV7vX/78+4n1lezzFynyG63Rf13XrUHyNvrNqnuaXrbJHN68SK2NNuFMCnfrIJJ+JI8JHY8yJ6I8sCS7n4EKC/ZYePH6eckrXchvntykmkxVEAiW9dAriKdX7rDIT1EEkX7wfgZDYt8lqiXsuJsdk18rAHg1hft5TEHhi2OVn0N5JyqY20qOejUXrRh8DMPobReGmVlgh6sqHQySzdIfpW9w/4hJKupBqPKiVSwVBAEAQBAEAQBAIZv9jLtTog/8xv8K/8AVIbX2LOnXWRHsMNZEidk63US1Enrc/ID+csV9Crd5jdTchEAQBAPisRlN+FjfutARXGyK4DWPhKp0OxIqdQqwdeI+I6pjyvKMPElhkkoVg6hhwP+rS0nlZKMk08M7JkwIAgFZUKmatUb8TufNiZV7nQ6RSJ7sFr0V7z85Yh0KdvmNhNiMQBAEAQDgiAVThT+kcdvyuJT7nQZMN2T+k/KfpJa+pBd0JPJysVvvg3/AK8+4n1lezqXKPKdmD2kaF6g45GHiRp8bTWMsPJvOPMsGo2fSJYX1J1M1RI3gs7Y1HLRQdYv56/ylqKwjn2PMmZs2NBAMPbGD9LRdOZHq9jDVT5zEllYNoS5ZZIvsbFZ0seI0MrFx7MlOzcRmWx9pdD29Rk8JZRVsjyvYymGhm5GVXghpaVGdElG6j2rEdan5gzerzEV69klssFMQBAEAQBAEAQCrdtYk1MVWY8mKjuX1R8pWm8yL1axFDDCYNiwN3Fthk7bn4mWIdCnb5mbKbEYgCAIBibWqZaFU9SN8jMPobR6orKnoobmDeVi8SbZtfMovBqzcbIrZXycm1HYRN6nh4Iro5XMbqTlYQDqxT5UZupSfIXgyupV+ypURfZP92m/QnsY/IGWK+hUu8xtpuRCAIAgCAcNwgFUYU/pW7z85T7nRJbu+f0y9x+RktfUgt8pK5OVSsd73vtB+xUH8N/rK9nmLtPlNfjalyq8uMjJTO2RTu3kJlGsnsWei2AA5aS2c85gCAIBAsWvocbVUcGIcdmYXI87yvJYkXYPmgjc4fEFbOOXEdY5iYTxuYceZYJGpuL9cslMquibVHH7TfMyrI6C6G92FVy4hO028wREHiSNbFmDJxLRREAQBAEA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SEhUUEhQVFBQVFRQUFxQVFBQVFBQUFBQXFhQUFBQYHCggGBolHBQUITEhJSkrLi4uFx8zODMsNygtLisBCgoKDg0OGhAQGiwkICQsLCwsLCwsLCwsLCwsLCwsLCwsLCwsLCwsLCwsLCwsLC0sLCwsLCwsLC0vLCwsLiwtL//AABEIAKgBLAMBIgACEQEDEQH/xAAcAAABBQEBAQAAAAAAAAAAAAAFAgMEBgcAAQj/xAA+EAABAwIEAwYDBgUDBAMAAAABAAIDBBEFEiExBkFREyJhcYGRBzKhFEJSscHRI2Jy4fAVM/EkQ1OSFiU0/8QAGgEAAwEBAQEAAAAAAAAAAAAAAQIDBAAFBv/EAC0RAAICAQMDAgUFAAMAAAAAAAABAhEDBCExEkFREyIFFDJhkXGBobHwFSNC/9oADAMBAAIRAxEAPwDVXaNQpzu8i5GiDVmjkwqJzXIdxJDdmYKUx1wl1jM8RHghYxnUmJ9m17r2ytJ9gsckLsxeCbuJcdepur1xhMYmzMPPRZ5A5x0G/Tn6IN2FhKnxH7srczfK/wDwnJqZrWmSJ1xbVp108ChzZAdCn6ePcdQEAGm/DxwFE0c7uPuVE4nqDbIz55CI2jnc6EqHwhXCOGziAB1Vj4KwM1VeKpwPYRAZcwtdw6A7i/NQjG57miUqgaRw9hopqWGEfcYAfFx1P1KmyJxpuUioC1GYZCeiao7HKdTtXBJMTU45c0JMhQFItS9QiVInKE4pjcFN/vSBpIJA5kDwSydFYRb2QUialSL2neHNDhs4AjQg2IBGh235rybdMhe42lNCRZPxBccx+EJ0rxg0XhRYolwXgXpCSUg6GZRqlM2Xky6PZAZ8EarWNfGyk0hlA2LmE+YuFs1Ys4+LNH2lC8j/ALbmv9AdfzRAVnBp88EZ/lA9tFKsgXBs2aC34XEem4R8LLNVI1wdxRDqj3h5KXwgwvqHH7rWgHz6Ibi84ZqTbRWnhCJracOBvn7xI8VbAt7JZntRcKE95NzOu9JpH5WFx3OyXSMublXM/ASpmp9e07NEvKuZxLyoPiEeqLunFlEqGhyFoVIgRSaWUqlfuCor4rJDZcpXNBMw+LlH2XftoTZZeYmu1abFfQ/GuENrKdzSLnceY2WKyUbBdhYAWk6dPIoI5ledcEZxceG9vNEKVjbZmm4N9DuLcj7p6XD3D5e8Pwnf+6jUrC0OuMu+h8f+FwOTTOC+E2VDYnHUZQSOV1r9JSNhYGsAAAsLKr/CyACjYeoCt0+9kdgvwdA1NValRDRRasogIsI1RWnYhtONUYiGiBzHAo8zlIcqtxFxdTUpyvfd/wCBneI8+iDaQ+LHLI6irCcrtVWOOKBro2yEC7Q4X0uQRoL9Lqu1vxHe4nsY2tHV93H2USHiGep7Zsr8zBG4tsAAHeVvFZM+aPS0mezp/hWoi/UkqSNaiPdaeoH1ATchWSx4rUgNHbvva572w2At00Uyi4iqr37Q5f5wD+YRjrIPYrL4Bm+pSRpzQpETFn0PHT2EB7Gv21acqsWFcaU8mj80R/nGnuP1WiOWD7mDN8K1WJW42vsWiyZcU7HK17Q5jg4HYg3CjyO1Ttnn006HAU2SvQUiQpQnkuy8h2XE6L2HZAYjVhVc4jo+2glj/Gxw9SNFYqooVUIo4wbgh5a6WN2hFjbxGhVtaUG4gofs2KaCzJmlw8zv9R9UXiWfMvcacP0md8R4iZZXa90HKB5c1dvhgybLlJPZHva8vLzWf1MBdOWDnIW+7lt3DFO2GJrRyAC1Y1SMk7ciyCMusBsESpab2UGlrGhSPtxOjQjYGrC5IXlwoEccjtzZSRSeJSMNBCWiafBQp6QjYoo5yjyuXCpgSYkKHNL1RepKEVgCO45GdWAXCyjjSERyukHyk6rQK9Z1xzP/AAy09Rqg7DtQA/1AN1BuN7KPUYkH3s03dYa8gFHiYHN0U/BKHtJo4wL5nt9r6rkhD6I+H1GYaSNjt8oPuArG4apmiiytaByaB9E/zTIDdjltFCqAiDtkLnnaDq4D1CIELpW6qfU1bIYzJI4Na0XJKDVuLxU0bpZHDK3YAglx5NaOqx7iriuatf3jljBOWMHutHj1Pip5Miijdo9Dk1MtuA9xb8RpZi6Om/hx7Zh87h58vRUKxcbuJvzJ8eqW02PVTIWZ9rLz8mVyPsNPooaaPtRHazL/AM9Qi+EygNeOYY7XqHDUW87IZURubu02672XtHXBt/EEE3673WOaZqyZ4+m4vksMcIEbCTe7dPXVONgMg+awvodduv1TGGVbXwxX+4LeBtcfunJsQa8d06N0A8epXQmt/Ni45yklQmrkZHowAuAtm3shr6x99/TQBJrH3P8An5qMCtMZKj08OBKNsP4LxBLTHMwmx3buw+bSfyWkYDxNFV6DuyDdh+pb1WL57c1IiqnNc1zCWuGocDY6KuPPR5PxP4Pizrqiql5N/wC1aBqQPNR3yg7EHyKo2B4qahlye8LZvPqPD9kUDPFafWR8ZPRyhJxfKLRGV7FsUEpcSc3R3eH1RKkq2OBsdeh0KdTTISxyjyJqELqERmKGVZToVGf/ABSov4cNQN4ZBf8ApcbH8gh1LLex6q741Riop5Yj95hHrbQrNsGlOUB3zNu0+bTYqeddyuF70U3FnllS8jdshI91rfBtT20TXONyR+yyPiH/APRL/V+gV7+GFVdhb+Ekfqr4t0ZcjqTNXpIW6aBHIoQOSB4cdQjElYxg7zgPMovY5WyWwWTwVdqeK6dmxLz/AChDn8ca92I28woSyxXLLR0+R8IhDiSdv37jxASP/n2X52tP9JshMVC+XwCNUPDLRqWjzOq85Z5Lueo9Ni7odi43p375mnxaSPcJ12KxPHdkafX9E/8A6G0clEqcAiO4V4atrlGd6OL+lgvE5VnPGLszCr5iGCMb8sj2noDcexVcxDhcyggynX+UfutK1EJGaelmmZlDKWnRaR8IaATVZeR8gHoVEi+HrOcrv/UK6cE4b9gzmPvF9rl3K3S3mu9aHkRafJ4NV6KLW4jHDq8+NuZ9FXZ8clI3A8ggVdMSbuJJPUo+sn9IY6Z37gxivEr5NGdxvgdT5lAZqrS5Piosk9kCxmtJGRp1J5KUpurZ6Om0inNRRFx3FDK4C/dbew/U+KE2RqPBLi9/NeOwTfU6HpyWOfVJ2fVaf0cUVCIHsnYSQRa6mSYW4bEH87J2Olyi7hqemwUWmuTZ1x7EqmrMoAPsU6KWJ7ruaDz0G+u+iGujG4Pv4KVSynn/AJ/mqm8j7E5aaLVskVBjaA1jLN10aNjvp9VFkN2902y8tr+aXHKAdbZdx530TtVI3LmaNeY359EryPwPCEYUkQZBcB2+6jnTZS21H3SNDYi/+eCi1Dt7JltuXjma9rEk3/boV41/S9vyKSH73/5TJl3snuxJTDnC9eYpxr3Xd0jz2WoUdMXHwWIQzlpDhyK0vCOPomhrXtNwACb+G6tCVbM8H4jhcn1wRdxQi2yhVVHbUb9eaJwV7ZY2vZ8rhcckMr5vFVujw4KUtmiIcZy914N+o5pmbEGO2Q3EjmHiENjmVPWaE+Wi2GhOFnmL0ckdVMWMcY3kPBA0u4d4e6t3bJQmXS1DaoK0qTuzHcXw+V0zndk8gkbNPQI/wQJ4M/8ABdqb3Og2Wh5mnouMTUVqWlsI9FFu2yLFW1LvvNYOg3XktE9+rpL+dypBphyNkpsRHNRnkcuWaIYow4QPOGvGzxbyXv2Zw8URsU0VPpTLW0XfCsMA5I2KQAJdEwck/UOACRRpHm5M0pSoD1gAVWxbEraBFMdrLA2VVcLm6CjZth7Y7jOrjqnmRJbIlIaFS6A9xgRp9ugSC5SKBuZ4HIao2dQ4Y7DVB8QlsrLURghA8Qo8wKdSoeGNFQxGtsCh+FntZgXeJ9gmOIgY325FNUb8uUjcLsk9ke1oMHul5o0CopuzY0a7XJ63TLYARpzJFvLa6gwY/wBoGtO/y29tUQdBsW+B18dE3UnwTcJ49pckYi55CyRUYaxrBJLL2Yc5wY0MMjnW0JAuAG3Nrk9dNFL0OhOu3opNZSdsICI5JYmwuY7s3tYI5BK9x7R7gQwZXA3PVLONxHhlcZrevx4fnYrLMMmkYXsikc0AnM1hLSASDY89Wn2TdJSyS/7bJH5bXyMc619r5QVea6jjpzFHHft4+3+zdo/+GZO0vY6AZzmOUmwJDQVEwSAskpyQWU0IgcBfKJ6qbLofxOa9xFvuiLldQ9BJ0av+QcoOSX6fdb/m9q43vwVH7BI5r3Nje5rPmcGmzOZzHlsUuaBzXMYAXueyN4a1j8xEjQ4ANtc2vy00Vh4popZjGIAfs7WyPMmbLCyV0snbOe8mwcNBrra1t0urpZC1op9JpIqOJ8g07GD7M1zn5t2tcbguPJll3oLj/fsB660m677eP1/v+Cr/AOmzueImwydpbNkLHNIaD8xDrWF9LoTUOc0lrgWuBILSLEEGxBHVaVjMTJoWRxtlfEYqdl6ez5S2J9SI3yNdYGN18247wHgs5xym7KZ8eftMpF38yXAOIdqe8CSDqdQU0sKidp9Z6raez8f7+iG5+iQXLy6TdBItKZ11NwmEPlu7UNtp1PihziifD0tnHzVIoxZ8jqka5Bif8NrW8mgaeSgVmJcvzTtPUtEDdhYe6rOO1g3H+f5ZdNHlY2m+D2qrzfdMsqtULdVJMdQpt7DtJsPNnXvaoYyVL7VJ1CuBONQnI6pCXTJAqNVRMRqg92ycjqEEbU3T7alcwBY1C87fwQl1UvRWeKFgNfpKrRNYhXaeiB0ldpuo+I1uil6hP5ddVkXEZsxKhMCRNUJLZVVS2C1uSYykyyWUbttVGqai2yVyGSJDplOwCYZnA9Bb0Krr6i69oawtlaQfvAeYJsUFI7pov0cOfy3TddE0NNxbop+DgFpPUD9VXeMcWEbbA6rRwrDhTyZOlGd8bEF2iF0x7o8l5iNQZHXPNdBspS3ifTaWPRkr7D7HWN/yRuhxvLo4kjn102sgF14SkTa4NGbFDJ9RccErGVFQyN7i2M9o57ubWsie++vTKnKDBhI6qbKS0wskaOWadoe5rT1Fo3m3RV7h2qZHNnkNm9lUNuQTq+nkY0WHVzgPVFqDiovkiEuVjWtlzvF7yyGnfEyR/jlyjTxPNVi1JLq8mDNjnjm/S46V+U29vN1X4PKDBJ58pzMDpSezEshEkthq5gsSW6bnTRRXYdJ2QkLmAmMzNizO7Uxh2UyABuUC/LNcgE2Vgw3GqeOrbUmYHMYoomBrrU8ADRJnzDunKCwAE/O4obimIiaJn/WZYhTxRvg75kL4owwta0NylrnNBuXW7xPgh6UK+4PmM0snFR27P72uP08b3xsC6vB3MADpoWyEsvAXlrmCQXa57iMg8RmuLi6nYnww4PibHLD36dj3Zp2nURF8jha/8PuGx2XuPVlNIyV7nwyPIHZPibM2occzbGoBAj+W97c9kmHGYhU0smYWjoTE8lpI7QQzNDXNI11LB01VFCKdEZZ8zSkuVfbvV/jx3Bz+HpDlc2WJ8TmPf2wc9sbWRvDHZs7Wu+ZzQAAblwtdJlwLs4Z3vc1xayCSJ8brse2SUsJ2vuCNbEFqLVeMwTwyNMnYmdkLcmV3ZU76d+bI0MH+y/O5wsCQ4G45qFX4tG2kNLFI2QCMNc8h7Mx+0mW0TS3UC+ua25sm6Yom82aVJ+V27d3f8ffkq91xckpJKnRqcz150SsKqMr/AFTTyoZcQ7RVgrMOoyU0zQo8VvGB0+oP91CfG+UhrQSTr5DqUKw17jZWvCoi3Uc97pFG2Y8kungBYrSCIMsbk3ufK3LkmKdyK8VM0YfEj3H9kEhKnJCwmE2yJzMojHJWdRotdj0j1GfLqvJJFDkmVIkpsINqEoVG6F9qu7ZPROwialJ+0eKHGZJMy6gdSNFirbHdez1l0PfsmBJZZOnwVUkSZahIbVKM83TRaU6sDonGoTEk90yGlKEZTJNi2kIeU7RNvIz+ofmnY6dTaCn77fNUjASUi1w1nZQm/v4FZpxDWPmebAlapBDcai46KPVYYzKQGAXBvlaAmlFtmnS5li3rcxCpaW9LpdK7RTuI6Ps5XN6H6IVTP1sue8T18M6yKT7hCyQQl3SCoo9aXB4FxXOCSXJiTdcigvCk9ovHPRoRzVCXJK5xSbp0ZpS3OJSVxK63K1yeSYk2JuvFObg1QRcQyW/pUOohfH87HM/qBH5pkiDmhu6agZmckzS6KdhFJm1PsnitjHnydTpBrB4hdWulFgh2G0wFijOlkaowykwLxEzNH5OCAsjsrHWROluxgLiNSB0CFS0zm/MCPMWUWmxepJkNIc8qS5iYkak6R1kIs0ihvepcwUZ0aZIWUhvMuBSi1dZMT6hBK9DbpWVPsbohYy3DmH4u14AecrvofJETqqRGDZFKaqewaO9Es4LsYceucdpFiAS2NQJmJv20BXf6rLcgW9kqgW+egWWKFSoqdU+pxqdrbhwB8go2C4zW1ErY2SAXOXRo9StGPC5bg+bizQmUydiiyuBRCiwZ7QA97nHmfFEzgoI/I9D1VXhaQi1Csm4c27QpUrQhmGyFoyu0c3Q/upxffYrN9jYt90Z9x9gWf+I0XIGtt1mc9HI03yPt/SV9EmIdNeqi1DW2XR2N0dS+lRr9zCoJeRBv0sb+yJQ4VM8XbG63U90fVac+CIHMWtzfiIFx6qHVVIJDQLk7JfTTZ6C+KSUaozaqw+Vm7D7goa5y0jEohtubcrqmYxRg3I3CPSkzo615FbBBcuLlGhc5xsAT5AlPPa5vzNI8xZM40GOdSQq69ATbXhWrBuDZZmh8juyadbWu4jy5IUM8kUrbKs51lrHBnDTIYxJIAZXC5J1y31yt6KrYjwMGi7ZjcdQLfRSaviuRoEbhkNrZhqCfA8vJdaXBlyTlNUuC0YzizITYhAXYvHKLOaHNOliAQq3LUF5vqfEqK5xB9UI2Sl0pUFJ+GadzszbgH7ubT0U2nwWJg0v7oXBWHQIlDW9VVT8mKS32CENm6JT6iwUF9QCnsFhM8tvuM1ceXgPNc31bEm1Hdh/hehIDpXaGS2UdGDb3RWqpmuGrQfMBO0m1uieeFZKkYnK3ZTsUwdmpaLeWirb6WxIPJaFWxaKpYlDY+ZSOO4ep0AqmltG9++Vpdbqq/T4m17g3KRfyV6bAHNcDsWke4KzGMhsuhuGutfqLp1BNMnLLJcMsLmWSMt04+UHRdGFmsj8zM8bGAnQ/wTbyvM5CW7D85Mkx0/dzcgmQbhFp6bKLN1BCjU1P3bHmVJZEZ2gbISLJ4Eg6KfHh4Dzn2A0TD4NCRtew8U6mrSQtA2ul7jjz2HmVb/hLh16oE/djcfU2VUqqJzrWFw1wBPLMdh7LZvhfw+WNMh0u0C/1Xq440ikdkWp1OlRssiZpD4JBpCqbBAWNUZLc7B3m7jqEIgrrDVXB0ZG6pnFeHOiDpIxdh1IH3D18lj1GL/1E36TMvokPurxZD6mv03VYbjGn91FqsVuN1icmekkkwpWYghUuLAOBvsT9Qg1RXHlqozqeWT5WH10CKsr1KgvXYzfndCJah0hs0XP+bqVQcNOJvKfQbIrUUjY25W2GwPkma3FjKuCHgGG5W3Iv420vzUytawgtNiOm6fnr2sbZuw2VcrcR15fqiykMj5ZHoKJrKyO/yXLgD1A0H5H0WmuxVrGbgaeqxytqXSOaWbt5jkUQpa1+0nuU01Kk0L6iba7FnxPGXPJyGwQCpd2gs5SI4HO2268vdNzAA23UoxrdjPMuECRK+I21I5dQnG1gO+/SymytDjZePoGuCrafJnd+SPHLzTpq7Jl2Fnk4hTaHC8xAJLnE2AHMlCkSlJoVhjJah4jjBJO55NHMk8gtSwvDWwRNY3Xq78TjuV7hGGsgjaxjQDYZiBq421JPNTitUIJIwZcvWNQblSSEwNwpWVNQlkOoj0VYxeDUeatsoQfEILoONhsDU0KxzF4uzqJW/hkd+ei3CKIgrJuMaL/7CRm2ZwPu0fsniqJTH6UB7Gu8FIbYBIbFlaANgLJUZuF50nvsZ2I8Usx5tV5YAJMjyTouSAW6VuWUtA0tsnmUjQ5t+f0SsQhuQ63Ia9FDcLuFiSQvM5KMlS0IcQT8t7XQvGqpudkEdr3DB0u42ufDVLx/FzTwhvN236qkYfUudOxxP3wfqvS0OC/fIFmsU+DNfUQ0seoj7z3fik2c4+t1s1DTNiY1jdgLLOfhPS9pJNOdbdwFaaF6wxy5cuXHEasGl0LmffRGpW3FkGnjsVxxTOIeHIb9oGWvvlJAv4gKuu4Yjc64Bt0uVqDoA8EOFwdFTcaElK+x1adWutof7+CxZ8fS7PQ02Zy9t7kGmwJjBowDzS5oGtHJRXYzcalC6/E82xWfq8Guq5JMlY25AVfxGs1Kj1FaRfkoAEkp7ug6/suSvkosi7CZalxNgCfALyTB5HDvnLfkP1R3A8OAu5x2909XzAHTXlbn/dOnQVJPkq9DB2Tsrhe+x/dTK4giwI/RNYxo1xItbXUW15KNRVDZG2sc3gd/Qpt2rEnJRdI8gqnM0IuPY+inwTNkBLd+h3HooL4zzTUUVjcaHqENibbXBMDXAp9s9lGZWv8AvWcPEa+4VswDhU1UXakmIE2bpfNbcjbRGML4JyzdPJXftYCuPA+HuP8AHe2w2jB59XeXJSKHgqCNwc8ulI2B0b6jcqzx/RWhhp2yGTPapDoSrJLSnVoozDMgUluoTLwnYTog0EblCgTt1RCUofUFccNmNYv8RZf+vkI5Bg9QFs/ac1gfE1V2tVM/q8geQ0/RMJIfoMUc8hjuegP7onTyDUIPw/SF7y7kwX99AjHZWFzzWHOo9VIjIU9txomS4heufZeO1UgFzrKpxJaNioLpiwrxcvOgrC2AOJ6gylovtc+6FUQs5p6FcuXu6ZVjQVwfSvwopMlA1x3kc531sFcly5aBjly5cuOOUSshvquXLjiC0LyrpGStLJWhzTyP5joVy5Gk+RbKfiHw9hcSYpXx/wAps4DyOht7qmVuBdmXMcXB4NtbD2XLlkz44pWjbgyyk6bIjMIYPm1XPhto0LlyyG2LGHXZfUAdDtdRX1UgbeMAX1zgXJHg79ly5OtjpSYFxGJzgc1zz2KeoMMMgGVp0sS4A6f3XLlWKsTJOkXXBeDnyxXqD2bye6MoLsv8/jt7KfTfDZp+eY2/lYPzJXLlr9KJ5ryz8huj4Do4iDldIR/5HXHsAAjMkYDbAAAaAAWAHQBerkVFLgHU3yD3tXjVy5cOOsSwV6uXAZxXRHderkGchuQobVOXLkGMCcTqS2CVzdwxxHsVhBdc3O5XLkyJyLnwxBlpyebzf0GyXWC7hbbkF4uXkzl/2NkmJ+zgtJPJD/szjquXJ1J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75" y="1529358"/>
            <a:ext cx="6295319" cy="37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473515"/>
              </p:ext>
            </p:extLst>
          </p:nvPr>
        </p:nvGraphicFramePr>
        <p:xfrm>
          <a:off x="32601" y="1180031"/>
          <a:ext cx="9085139" cy="491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Image" r:id="rId3" imgW="6031440" imgH="3263400" progId="Photoshop.Image.13">
                  <p:embed/>
                </p:oleObj>
              </mc:Choice>
              <mc:Fallback>
                <p:oleObj name="Image" r:id="rId3" imgW="6031440" imgH="32634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01" y="1180031"/>
                        <a:ext cx="9085139" cy="491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6 CuadroTexto"/>
          <p:cNvSpPr txBox="1"/>
          <p:nvPr/>
        </p:nvSpPr>
        <p:spPr>
          <a:xfrm>
            <a:off x="644579" y="239723"/>
            <a:ext cx="375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Introducción.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(Pág. 3-4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940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graphicFrame>
          <p:nvGraphicFramePr>
            <p:cNvPr id="4" name="Obje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1076966"/>
                </p:ext>
              </p:extLst>
            </p:nvPr>
          </p:nvGraphicFramePr>
          <p:xfrm>
            <a:off x="0" y="0"/>
            <a:ext cx="9324528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2" name="Image" r:id="rId3" imgW="12101400" imgH="9142560" progId="Photoshop.Image.13">
                    <p:embed/>
                  </p:oleObj>
                </mc:Choice>
                <mc:Fallback>
                  <p:oleObj name="Image" r:id="rId3" imgW="12101400" imgH="914256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9324528" cy="685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5 Rectángulo"/>
            <p:cNvSpPr/>
            <p:nvPr/>
          </p:nvSpPr>
          <p:spPr>
            <a:xfrm>
              <a:off x="4355976" y="0"/>
              <a:ext cx="4968552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572000" y="1384315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Bienvenida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Video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Encuadre (Lectura del </a:t>
            </a:r>
            <a:r>
              <a:rPr lang="es-MX" sz="20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cta </a:t>
            </a:r>
            <a:r>
              <a:rPr lang="es-MX" sz="20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nterior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1°. Momento: “Avances en lo individual”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RECESO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2°. Momento: “Avances en lo colectivo”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Video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3°. Momento: “Acordemos las acciones para el mes de marzo”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“Actividades para convivir día a día”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“Actividades para leer día a día”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chemeClr val="accent2">
                    <a:lumMod val="50000"/>
                  </a:schemeClr>
                </a:solidFill>
              </a:rPr>
              <a:t>Generalidades:</a:t>
            </a:r>
            <a:endParaRPr lang="es-MX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88798" y="445140"/>
            <a:ext cx="3102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DEL DÍA:</a:t>
            </a:r>
            <a:endParaRPr lang="es-MX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4932040" y="1029915"/>
            <a:ext cx="396044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0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2.esmas.com/2013/01/25/472906/alumnos-de-secundaria-tecnica-120--619x3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142" y="1571798"/>
            <a:ext cx="4101330" cy="2406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6 CuadroTexto"/>
          <p:cNvSpPr txBox="1"/>
          <p:nvPr/>
        </p:nvSpPr>
        <p:spPr>
          <a:xfrm>
            <a:off x="395535" y="130003"/>
            <a:ext cx="398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Propósitos.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(Pág. 5)</a:t>
            </a:r>
            <a:endParaRPr lang="es-ES_trad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5" y="3466854"/>
            <a:ext cx="6286952" cy="2716392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43000" y="1697505"/>
            <a:ext cx="52210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1560" lvl="0" algn="just">
              <a:lnSpc>
                <a:spcPts val="2065"/>
              </a:lnSpc>
              <a:spcAft>
                <a:spcPts val="0"/>
              </a:spcAft>
              <a:tabLst>
                <a:tab pos="1371600" algn="l"/>
              </a:tabLst>
            </a:pPr>
            <a:r>
              <a:rPr lang="es-ES_tradnl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Valorar </a:t>
            </a:r>
            <a:r>
              <a:rPr lang="es-ES_tradnl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cumplimiento </a:t>
            </a:r>
            <a:r>
              <a:rPr lang="es-ES_tradn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lo individual y colectivo y </a:t>
            </a:r>
            <a:r>
              <a:rPr lang="es-ES_tradnl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 avance </a:t>
            </a:r>
            <a:r>
              <a:rPr lang="es-ES_tradn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lograr los objetivos y </a:t>
            </a:r>
            <a:r>
              <a:rPr lang="es-ES_tradnl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de su planeación del ciclo escolar 2014-2015</a:t>
            </a:r>
            <a:endParaRPr lang="es-ES_tradnl" sz="2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23729" y="4551981"/>
            <a:ext cx="5796644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51560" lvl="0">
              <a:lnSpc>
                <a:spcPts val="2065"/>
              </a:lnSpc>
              <a:spcAft>
                <a:spcPts val="0"/>
              </a:spcAft>
              <a:tabLst>
                <a:tab pos="1371600" algn="l"/>
              </a:tabLst>
            </a:pPr>
            <a:r>
              <a:rPr lang="es-ES_tradnl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Establecer acciones para </a:t>
            </a:r>
            <a:r>
              <a:rPr lang="es-ES_tradnl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marzo</a:t>
            </a:r>
          </a:p>
          <a:p>
            <a:pPr marR="1051560" lvl="0">
              <a:lnSpc>
                <a:spcPts val="2065"/>
              </a:lnSpc>
              <a:spcAft>
                <a:spcPts val="0"/>
              </a:spcAft>
              <a:tabLst>
                <a:tab pos="1371600" algn="l"/>
              </a:tabLst>
            </a:pPr>
            <a:r>
              <a:rPr lang="es-ES_tradnl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_tradn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</a:t>
            </a:r>
            <a:r>
              <a:rPr lang="es-ES_tradnl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organizar implementación considerando </a:t>
            </a:r>
            <a:r>
              <a:rPr lang="es-ES_tradn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evaluación interna y los ámbitos </a:t>
            </a:r>
            <a:r>
              <a:rPr lang="es-ES_tradnl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gestión</a:t>
            </a:r>
            <a:r>
              <a:rPr lang="es-ES_tradn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416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1303">
            <a:off x="6256795" y="2390291"/>
            <a:ext cx="2712786" cy="1310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129">
            <a:off x="5704485" y="1569479"/>
            <a:ext cx="3124975" cy="12204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181">
            <a:off x="307267" y="1548898"/>
            <a:ext cx="5598202" cy="47525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7 Rectángulo"/>
          <p:cNvSpPr/>
          <p:nvPr/>
        </p:nvSpPr>
        <p:spPr>
          <a:xfrm rot="381379">
            <a:off x="845739" y="2421772"/>
            <a:ext cx="48495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Planeación del ciclo escolar </a:t>
            </a:r>
            <a:r>
              <a:rPr lang="es-MX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es-MX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Cuadros de avances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elaborados en las sesiones anteriores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Lista de acciones a realizar en 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febrero.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Línea del tiempo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con las listas de acciones llevadas a cabo hasta 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Cuaderno de Bitácora del CTE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16 CuadroTexto"/>
          <p:cNvSpPr txBox="1"/>
          <p:nvPr/>
        </p:nvSpPr>
        <p:spPr>
          <a:xfrm>
            <a:off x="438979" y="64313"/>
            <a:ext cx="375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Introducción.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(Pág. 3-4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http://www.powersportscenter.cl/wp-content/uploads/2013/07/lineas-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3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95536" y="5610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Productos. 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(Pág. 5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s-MX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565448" y="5822232"/>
            <a:ext cx="848061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Acuerdos</a:t>
            </a:r>
            <a:r>
              <a:rPr lang="es-MX" sz="2300" b="1" i="1" dirty="0">
                <a:solidFill>
                  <a:srgbClr val="000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300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implementar las estrategias para la mejora escolar </a:t>
            </a:r>
            <a:r>
              <a:rPr lang="es-MX" sz="2300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en las prioridades establecidas en el cte</a:t>
            </a:r>
            <a:r>
              <a:rPr lang="es-MX" sz="2400" dirty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" y="1016732"/>
            <a:ext cx="6115125" cy="4922093"/>
          </a:xfrm>
          <a:prstGeom prst="rect">
            <a:avLst/>
          </a:prstGeom>
        </p:spPr>
      </p:pic>
      <p:sp>
        <p:nvSpPr>
          <p:cNvPr id="5" name="Rectángulo 1"/>
          <p:cNvSpPr/>
          <p:nvPr/>
        </p:nvSpPr>
        <p:spPr>
          <a:xfrm rot="21394862">
            <a:off x="755576" y="1787394"/>
            <a:ext cx="46085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Balance de compromisos </a:t>
            </a:r>
            <a:r>
              <a:rPr lang="es-MX" sz="2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asumidos en lo individual.</a:t>
            </a:r>
          </a:p>
          <a:p>
            <a:r>
              <a:rPr lang="es-MX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Reconocimiento de avances </a:t>
            </a:r>
            <a:r>
              <a:rPr lang="es-MX" sz="2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partir del cumplimiento de compromisos asumidos en colectivo.</a:t>
            </a:r>
          </a:p>
          <a:p>
            <a:r>
              <a:rPr lang="es-MX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a desarrollar en marzo </a:t>
            </a:r>
            <a:r>
              <a:rPr lang="es-MX" sz="2200" b="1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organizadas a partir de los resultados de la evaluación interna y los ámbitos de gestión</a:t>
            </a:r>
            <a:r>
              <a:rPr lang="es-MX" sz="2200" dirty="0" smtClean="0">
                <a:solidFill>
                  <a:srgbClr val="000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4" descr="http://www.powersportscenter.cl/wp-content/uploads/2013/07/lineas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3" y="80561"/>
            <a:ext cx="912171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odigosanluis.com/portal/sites/default/files/maestros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692" y="1501784"/>
            <a:ext cx="3178122" cy="25682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834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56064" y="4437112"/>
            <a:ext cx="5231637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Solicita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del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colectivo,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llevar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cabo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ejercicio de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identificar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áreas de </a:t>
            </a:r>
            <a:r>
              <a:rPr lang="es-MX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oportunidad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asociadas al </a:t>
            </a:r>
            <a:r>
              <a:rPr lang="es-MX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el desarrollo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Ruta de Mejora Escolar.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44851" y="2098931"/>
            <a:ext cx="49443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1.- El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director o el supervisor en su caso, da la bienvenida al grupo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explica los propósitos de la sesión y los productos que se esperan obtener </a:t>
            </a:r>
            <a:r>
              <a:rPr lang="es-MX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 los propósitos de la sesión y los productos que se esperan </a:t>
            </a:r>
            <a:endParaRPr lang="es-MX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s-MX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2405" y="169476"/>
            <a:ext cx="6144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Organicemos nuestra </a:t>
            </a:r>
            <a:r>
              <a:rPr lang="es-MX" sz="2800" b="1" dirty="0" smtClean="0"/>
              <a:t>quinta sesión</a:t>
            </a:r>
            <a:endParaRPr lang="es-MX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49795" y="1266914"/>
            <a:ext cx="191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(Pág. 6-7)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094" y="3730147"/>
            <a:ext cx="1064194" cy="1272908"/>
          </a:xfrm>
          <a:prstGeom prst="rect">
            <a:avLst/>
          </a:prstGeom>
        </p:spPr>
      </p:pic>
      <p:pic>
        <p:nvPicPr>
          <p:cNvPr id="12" name="Picture 4" descr="http://www.powersportscenter.cl/wp-content/uploads/2013/07/lineas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66" y="360144"/>
            <a:ext cx="8988425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560006"/>
              </p:ext>
            </p:extLst>
          </p:nvPr>
        </p:nvGraphicFramePr>
        <p:xfrm>
          <a:off x="6462971" y="1693640"/>
          <a:ext cx="2477829" cy="428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Image" r:id="rId5" imgW="5421960" imgH="7479360" progId="Photoshop.Image.13">
                  <p:embed/>
                </p:oleObj>
              </mc:Choice>
              <mc:Fallback>
                <p:oleObj name="Image" r:id="rId5" imgW="5421960" imgH="7479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62971" y="1693640"/>
                        <a:ext cx="2477829" cy="4282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744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2128</Words>
  <Application>Microsoft Office PowerPoint</Application>
  <PresentationFormat>Presentación en pantalla (4:3)</PresentationFormat>
  <Paragraphs>183</Paragraphs>
  <Slides>39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Faceta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Vique</dc:creator>
  <cp:lastModifiedBy>Juan Carlos</cp:lastModifiedBy>
  <cp:revision>122</cp:revision>
  <dcterms:created xsi:type="dcterms:W3CDTF">2015-02-19T21:59:23Z</dcterms:created>
  <dcterms:modified xsi:type="dcterms:W3CDTF">2015-02-24T19:55:30Z</dcterms:modified>
</cp:coreProperties>
</file>