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9" r:id="rId3"/>
    <p:sldId id="350" r:id="rId4"/>
    <p:sldId id="312" r:id="rId5"/>
    <p:sldId id="314" r:id="rId6"/>
    <p:sldId id="315" r:id="rId7"/>
    <p:sldId id="351" r:id="rId8"/>
    <p:sldId id="316" r:id="rId9"/>
    <p:sldId id="317" r:id="rId10"/>
    <p:sldId id="319" r:id="rId11"/>
    <p:sldId id="320" r:id="rId12"/>
    <p:sldId id="321" r:id="rId13"/>
    <p:sldId id="322" r:id="rId14"/>
    <p:sldId id="35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2CE5-6D5A-44B4-AFDB-EA3A7AC9BCA4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63C3-FC06-4D9B-98A6-BEED37211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63C3-FC06-4D9B-98A6-BEED372117AE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19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56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7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8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13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3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42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36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86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93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0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4C76-28E6-48B1-AA0F-1D924BBFD7E1}" type="datetimeFigureOut">
              <a:rPr lang="es-MX" smtClean="0"/>
              <a:t>26/01/2015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4F1C-1D95-47BD-995B-D356FFC17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Act.%208-%20Desempe&#241;o%20en%20la%201a.%20y%202a.%20Ev.%20Bim..doc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B.%20Prioridad-%20Normalidad%20M&#237;nima.docx" TargetMode="External"/><Relationship Id="rId2" Type="http://schemas.openxmlformats.org/officeDocument/2006/relationships/hyperlink" Target="A%20Prioridad-%20Mejora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D.%20Prioridad-%20Convivencia%20sana%20y%20....docx" TargetMode="External"/><Relationship Id="rId4" Type="http://schemas.openxmlformats.org/officeDocument/2006/relationships/hyperlink" Target="C%20Prioridad-%20Abatir%20el%20rezago%20y%20la%20deserci&#243;n.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La%20Carreta%20%20%20Trabajo%20en%20Equipo.wmv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ncetv-ipn.net/onceninos/kipatla/kipatla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ct.%205-%20Acciones%20realizadas%20y%20resultados%20obtenidos..doc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68"/>
            <a:ext cx="4015730" cy="12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75656" y="1226916"/>
            <a:ext cx="5824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RUTA</a:t>
            </a:r>
          </a:p>
          <a:p>
            <a:pPr algn="ctr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</a:p>
          <a:p>
            <a:pPr algn="ctr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MEJORA ESCOLAR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1691680" y="3068960"/>
            <a:ext cx="5400600" cy="72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339752" y="3140968"/>
            <a:ext cx="4032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accent1">
                    <a:lumMod val="75000"/>
                  </a:schemeClr>
                </a:solidFill>
              </a:rPr>
              <a:t>UNA DECISIÓN COLECTIVA</a:t>
            </a:r>
          </a:p>
          <a:p>
            <a:pPr algn="ctr"/>
            <a:r>
              <a:rPr lang="es-MX" sz="2600" b="1" dirty="0" smtClean="0">
                <a:solidFill>
                  <a:schemeClr val="accent1">
                    <a:lumMod val="75000"/>
                  </a:schemeClr>
                </a:solidFill>
              </a:rPr>
              <a:t>PARA EL APRENDIZAJE</a:t>
            </a:r>
            <a:endParaRPr lang="es-MX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4033520"/>
            <a:ext cx="7588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CONSEJO TECNICO DE LA ZONA XIII</a:t>
            </a:r>
            <a:endParaRPr lang="es-MX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4032" y="461306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            </a:t>
            </a:r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</a:rPr>
              <a:t>EDUCACION SECUNDARIA</a:t>
            </a:r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99445" y="5733256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CUARTA SESION ORDINARIA</a:t>
            </a:r>
          </a:p>
          <a:p>
            <a:pPr algn="ct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CICLO ESCOLAR 2014 - 2015</a:t>
            </a:r>
            <a:endParaRPr lang="es-MX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99445" y="5229200"/>
            <a:ext cx="31407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Enero 27 de 2015</a:t>
            </a:r>
            <a:endParaRPr lang="es-MX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124744"/>
            <a:ext cx="8640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96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80728"/>
            <a:ext cx="2632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Segundo </a:t>
            </a:r>
            <a:r>
              <a:rPr lang="es-MX" sz="2400" b="1" dirty="0"/>
              <a:t>Momento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82490" y="1442393"/>
            <a:ext cx="437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/>
              <a:t>AVANCES </a:t>
            </a:r>
            <a:r>
              <a:rPr lang="es-MX" sz="2800" b="1" dirty="0" smtClean="0"/>
              <a:t>COMO COLECTIVO</a:t>
            </a:r>
            <a:endParaRPr lang="es-MX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22048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7. Coloquen a la vista del colectivo la Línea del tiempo  con las listas de acciones que implementaron hasta el mes de enero, acompáñelos con los cuadros de registro de avances.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2" y="4149080"/>
            <a:ext cx="861853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864096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s-MX" sz="2400" dirty="0" smtClean="0"/>
              <a:t>8. </a:t>
            </a:r>
            <a:r>
              <a:rPr lang="es-MX" sz="2200" dirty="0" smtClean="0"/>
              <a:t>De igual forma, coloquen las gráficas que representan los resultados de los alumnos en la primera y segunda evaluación bimestrales. De no contar con las correspondientes a la segunda evaluación, organicen  equipos para su elaboración. Guíen su trabajo con los siguientes cuadros y el ejemplo de gráfica.</a:t>
            </a:r>
            <a:endParaRPr lang="es-MX" sz="2200" dirty="0"/>
          </a:p>
        </p:txBody>
      </p:sp>
      <p:sp>
        <p:nvSpPr>
          <p:cNvPr id="6" name="5 Cara sonriente">
            <a:hlinkClick r:id="rId2" action="ppaction://hlinkfile"/>
          </p:cNvPr>
          <p:cNvSpPr/>
          <p:nvPr/>
        </p:nvSpPr>
        <p:spPr>
          <a:xfrm>
            <a:off x="2051720" y="2604056"/>
            <a:ext cx="288032" cy="2880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51520" y="3212976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9. </a:t>
            </a:r>
            <a:r>
              <a:rPr lang="es-MX" sz="2200" dirty="0" smtClean="0"/>
              <a:t>Observen las gráficas de las dos evaluaciones.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 smtClean="0"/>
              <a:t>¿Cuál es la </a:t>
            </a:r>
            <a:r>
              <a:rPr lang="es-MX" sz="2200" b="1" u="sng" dirty="0" smtClean="0"/>
              <a:t>situación actual </a:t>
            </a:r>
            <a:r>
              <a:rPr lang="es-MX" sz="2200" dirty="0" smtClean="0"/>
              <a:t>del número de alumnos que en la primera evaluación obtuvieron promedios de calificaciones entre 5 y 6, 7 y 8, 9 y 10?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 smtClean="0"/>
              <a:t>De los alumnos que siempre requirieron de apoyo adicional para el desarrollo de la comprensión lectora ¿cuántos y quiénes han mejorado?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 smtClean="0"/>
              <a:t>¿Qué avances aprecian  en el número de alumnos cuyos resultados en matemáticas los ubica en los promedios de calificaciones 5 y 6?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8999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10. Revisen la relación de alumnos que identificaron con alguna dificultad en su desempeño escolar, misma que elaboraron en octubre.</a:t>
            </a:r>
            <a:endParaRPr lang="es-MX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20" y="1988840"/>
            <a:ext cx="5928518" cy="427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836712"/>
            <a:ext cx="8640960" cy="63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s-MX" sz="2200" dirty="0" smtClean="0"/>
              <a:t>10. Revisen la relación de alumnos que identificaron con alguna dificultad en su desempeño escolar, misma que elaboraron en octubre.</a:t>
            </a:r>
            <a:endParaRPr lang="es-MX" sz="2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17051"/>
              </p:ext>
            </p:extLst>
          </p:nvPr>
        </p:nvGraphicFramePr>
        <p:xfrm>
          <a:off x="370380" y="1552620"/>
          <a:ext cx="8352932" cy="475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892"/>
                <a:gridCol w="1305010"/>
                <a:gridCol w="1305010"/>
                <a:gridCol w="1305010"/>
                <a:gridCol w="1305010"/>
              </a:tblGrid>
              <a:tr h="586299">
                <a:tc gridSpan="3"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Grado</a:t>
                      </a:r>
                      <a:r>
                        <a:rPr lang="es-MX" sz="24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 grupo</a:t>
                      </a:r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7171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es-MX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es-MX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grupo de los alumnos que presentan dificultad…</a:t>
                      </a:r>
                      <a:endParaRPr lang="es-MX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En lectura, escritura y </a:t>
                      </a:r>
                      <a:r>
                        <a:rPr lang="es-MX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matemáti</a:t>
                      </a: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-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cas</a:t>
                      </a:r>
                      <a:endParaRPr lang="es-MX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Para asistir regular y </a:t>
                      </a:r>
                      <a:r>
                        <a:rPr lang="es-MX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permanen</a:t>
                      </a: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-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temente</a:t>
                      </a: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a la escuela</a:t>
                      </a:r>
                      <a:endParaRPr lang="es-MX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Para incorporar-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se a las actividades de</a:t>
                      </a:r>
                      <a:r>
                        <a:rPr lang="es-MX" b="1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aprendizaje</a:t>
                      </a:r>
                      <a:endParaRPr lang="es-MX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Para relacionar-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s-MX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se con otros alumnos y/o con la comunidad escolar</a:t>
                      </a:r>
                      <a:endParaRPr lang="es-MX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299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Rosa Domínguez López</a:t>
                      </a:r>
                      <a:endParaRPr lang="es-MX" sz="2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299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José Antonio Alvarado</a:t>
                      </a:r>
                      <a:endParaRPr lang="es-MX" sz="2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299">
                <a:tc>
                  <a:txBody>
                    <a:bodyPr/>
                    <a:lstStyle/>
                    <a:p>
                      <a:endParaRPr lang="es-MX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299">
                <a:tc>
                  <a:txBody>
                    <a:bodyPr/>
                    <a:lstStyle/>
                    <a:p>
                      <a:endParaRPr lang="es-MX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19675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11. Organicen la revisión de los Reportes de Evaluación para identificar a los alumnos que se encuentran en situación de alerta, con estos datos llenen el siguiente cuadro.</a:t>
            </a:r>
            <a:endParaRPr lang="es-MX" sz="22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77604"/>
              </p:ext>
            </p:extLst>
          </p:nvPr>
        </p:nvGraphicFramePr>
        <p:xfrm>
          <a:off x="395536" y="2852936"/>
          <a:ext cx="8352928" cy="295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1206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Alumnos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en situación de Alerta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Grado y grupo</a:t>
                      </a:r>
                      <a:endParaRPr lang="es-MX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Nombre y apellidos</a:t>
                      </a:r>
                      <a:endParaRPr lang="es-MX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1º. A</a:t>
                      </a:r>
                      <a:endParaRPr lang="es-MX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Alberto Rodríguez Nava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2º. B</a:t>
                      </a:r>
                      <a:endParaRPr lang="es-MX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Rosas Domínguez López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124744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12. Comparen la información de los listados: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¿Cuántos de éstos alumnos se encuentran en ambas relaciones? ¿A qué lo atribuyen?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  <a:p>
            <a:r>
              <a:rPr lang="es-MX" sz="2200" dirty="0" smtClean="0"/>
              <a:t>13. Examinen las actividades implementadas  hasta enero. Identifiquen las que han realizado para la </a:t>
            </a:r>
            <a:r>
              <a:rPr lang="es-MX" sz="2400" b="1" dirty="0" smtClean="0"/>
              <a:t>Mejora del aprendizaje.    </a:t>
            </a:r>
            <a:r>
              <a:rPr lang="es-MX" sz="2200" dirty="0" smtClean="0"/>
              <a:t>¿Cuáles?</a:t>
            </a:r>
          </a:p>
          <a:p>
            <a:endParaRPr lang="es-MX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¿Los resultados de los alumnos en ambas evaluaciones son producto de estas actividades? ¿En qué lo notan?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 smtClean="0"/>
              <a:t>De qué manera han apoyado a los alumnos cuyo promedio de calificaciones se encuentra entre 5 y 6, tanto en su desempeño  general como en sus resultados en matemáticas? ¿Y a los que siempre requirieron apoyo adicional para el desarrollo de la comprensión lectora?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998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049139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14. Señalen las acciones que han llevado a cabo  para abatir el </a:t>
            </a:r>
            <a:r>
              <a:rPr lang="es-MX" sz="2400" b="1" dirty="0" smtClean="0"/>
              <a:t>rezago y abandono escolar.</a:t>
            </a:r>
          </a:p>
          <a:p>
            <a:endParaRPr lang="es-MX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De ser el caso ¿Han sido las más adecuadas para evitar que los alumnos  con dificultades en su desempeño ahora se encuentren en situación de alerta? ¿Por qué?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3789040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15. Reconozcan las acciones que han efectuado para promover en la escuela la </a:t>
            </a:r>
            <a:r>
              <a:rPr lang="es-MX" sz="2400" b="1" dirty="0" smtClean="0"/>
              <a:t>convivencia sana y pacífica.</a:t>
            </a:r>
          </a:p>
          <a:p>
            <a:endParaRPr lang="es-MX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¿Han permitido modificar la actitud de los alumnos que de manera constante y/u ocasionalmente agreden a sus compañeros? ¿Por qué?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563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55679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16. Con base en lo anterior, reflexionen en torno de la pertinencia  de las actividades que han realizado hasta enero  y determinen qué tanto les ha permitido mejorar el funcionamiento regular de la escuela, con base  en los rasgos de </a:t>
            </a:r>
            <a:r>
              <a:rPr lang="es-MX" sz="2400" b="1" dirty="0" smtClean="0"/>
              <a:t>Normalidad mínima</a:t>
            </a:r>
            <a:r>
              <a:rPr lang="es-MX" sz="2200" dirty="0" smtClean="0"/>
              <a:t>, así como los resultados de los alumnos.</a:t>
            </a:r>
            <a:endParaRPr lang="es-MX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38610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17. Registren en su Cuaderno de Bitácora las conclusiones a las que </a:t>
            </a:r>
            <a:r>
              <a:rPr lang="es-MX" sz="2200" dirty="0" err="1" smtClean="0"/>
              <a:t>arrribe</a:t>
            </a:r>
            <a:r>
              <a:rPr lang="es-MX" sz="2200" dirty="0" smtClean="0"/>
              <a:t> el  colectivo.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9021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730" y="83671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Tercer </a:t>
            </a:r>
            <a:r>
              <a:rPr lang="es-MX" sz="2400" b="1" dirty="0"/>
              <a:t>Momento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19672" y="14558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ACORDEMOS ACCIONES PARA FEBRERO</a:t>
            </a:r>
            <a:endParaRPr lang="es-MX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242088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18. Destaquen de su planeación las acciones que habrán de llevar a cabo en febrero, analicen su pertinencia para brindar atención a las </a:t>
            </a:r>
            <a:r>
              <a:rPr lang="es-MX" sz="2200" b="1" dirty="0" smtClean="0"/>
              <a:t>prioridades educativas </a:t>
            </a:r>
            <a:r>
              <a:rPr lang="es-MX" sz="2200" dirty="0" smtClean="0"/>
              <a:t>de la escuela.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19. Organicen su implementación. Para tal efecto, distribuyan las responsabilidades  entre todos los integrantes del Consejo Técnico Escolar.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20. Registren los acuerdos en el Cuaderno de Bitácora.</a:t>
            </a:r>
            <a:endParaRPr lang="es-MX" sz="2200" dirty="0"/>
          </a:p>
        </p:txBody>
      </p:sp>
      <p:sp>
        <p:nvSpPr>
          <p:cNvPr id="8" name="7 Cara sonriente">
            <a:hlinkClick r:id="rId2" action="ppaction://hlinkfile"/>
          </p:cNvPr>
          <p:cNvSpPr/>
          <p:nvPr/>
        </p:nvSpPr>
        <p:spPr>
          <a:xfrm>
            <a:off x="6300192" y="5958448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orazón">
            <a:hlinkClick r:id="rId3" action="ppaction://hlinkfile"/>
          </p:cNvPr>
          <p:cNvSpPr/>
          <p:nvPr/>
        </p:nvSpPr>
        <p:spPr>
          <a:xfrm>
            <a:off x="5652120" y="5975020"/>
            <a:ext cx="354672" cy="35087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strella de 4 puntas">
            <a:hlinkClick r:id="rId4" action="ppaction://hlinkfile"/>
          </p:cNvPr>
          <p:cNvSpPr/>
          <p:nvPr/>
        </p:nvSpPr>
        <p:spPr>
          <a:xfrm>
            <a:off x="7067702" y="5958448"/>
            <a:ext cx="432048" cy="3508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Sol">
            <a:hlinkClick r:id="rId5" action="ppaction://hlinkfile"/>
          </p:cNvPr>
          <p:cNvSpPr/>
          <p:nvPr/>
        </p:nvSpPr>
        <p:spPr>
          <a:xfrm>
            <a:off x="7787992" y="5958448"/>
            <a:ext cx="432048" cy="3508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26876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VIDEO:</a:t>
            </a:r>
          </a:p>
          <a:p>
            <a:endParaRPr lang="es-MX" dirty="0"/>
          </a:p>
          <a:p>
            <a:r>
              <a:rPr lang="es-MX" sz="5400" b="1" dirty="0" smtClean="0"/>
              <a:t>LA CARRETA: </a:t>
            </a:r>
          </a:p>
          <a:p>
            <a:r>
              <a:rPr lang="es-MX" sz="5400" b="1" dirty="0"/>
              <a:t> </a:t>
            </a:r>
            <a:r>
              <a:rPr lang="es-MX" sz="5400" b="1" dirty="0" smtClean="0"/>
              <a:t>             TRABAJO EN EQUIPO.</a:t>
            </a:r>
            <a:endParaRPr lang="es-MX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55892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hlinkClick r:id="rId2" action="ppaction://hlinkfile"/>
              </a:rPr>
              <a:t>Comentarios breves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110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1302" y="908720"/>
            <a:ext cx="2384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Cuarto </a:t>
            </a:r>
            <a:r>
              <a:rPr lang="es-MX" sz="2400" b="1" dirty="0"/>
              <a:t>Momento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14088" y="148478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ACTIVIDADES PARA CONVIVIR DÍA A DÍA</a:t>
            </a:r>
            <a:endParaRPr lang="es-MX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36454" y="2132856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En esta cuarta sesión las actividades a desarrollarse están relacionadas con el tema del manejo y la resolución de conflictos de manera pacífica y mediante el diálogo.</a:t>
            </a:r>
          </a:p>
          <a:p>
            <a:r>
              <a:rPr lang="es-MX" sz="2200" dirty="0" smtClean="0"/>
              <a:t>El propósito es que los docentes, alumnos y padres de familia identifiquen diferentes formas de resolver conflictos a través del saber escuchar y la toma de acuerdos.</a:t>
            </a:r>
          </a:p>
          <a:p>
            <a:r>
              <a:rPr lang="es-MX" sz="2200" dirty="0" smtClean="0"/>
              <a:t>La estrategia da continuidad al trabajo realizado en la escuela secundaria Pablo </a:t>
            </a:r>
            <a:r>
              <a:rPr lang="es-MX" sz="2200" dirty="0" err="1" smtClean="0"/>
              <a:t>Latapí</a:t>
            </a:r>
            <a:r>
              <a:rPr lang="es-MX" sz="2200" dirty="0" smtClean="0"/>
              <a:t> Sarre con la intención  de promover la convivencia sana y pacífica en la institución.</a:t>
            </a:r>
          </a:p>
          <a:p>
            <a:endParaRPr lang="es-MX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Analicen el siguiente caso, identifiquen la problemática y la estrategia que se propone.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4092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908720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Diagnóstico</a:t>
            </a:r>
          </a:p>
          <a:p>
            <a:endParaRPr lang="es-MX" sz="2200" b="1" dirty="0"/>
          </a:p>
          <a:p>
            <a:pPr algn="just"/>
            <a:r>
              <a:rPr lang="es-MX" sz="2200" dirty="0" smtClean="0"/>
              <a:t>El colectivo docente de la escuela secundaria Pablo </a:t>
            </a:r>
            <a:r>
              <a:rPr lang="es-MX" sz="2200" dirty="0" err="1" smtClean="0"/>
              <a:t>Latapí</a:t>
            </a:r>
            <a:r>
              <a:rPr lang="es-MX" sz="2200" dirty="0" smtClean="0"/>
              <a:t> Sarre, puso en marcha una estrategia  para identificar las características que hacen especial y única a una persona: rasgos físicos, sentimientos, gustos, intereses, capacidades y habilidades. A partir de los resultados obtenidos, decide profundizar en el tema de la convivencia pacífica y trabajar durante los meses de diciembre y enero una estrategia que promueva el manejo y la resolución de conflictos de manera pacífica, a través de la mediación y el diálogo. Esta decisión, contribuye a lograr el objetivo expresado en su Ruta de Mejora: Disminuir el índice de conductas inadecuadas al interior de la escuela para mejorar la convivencia y el aprendizaje escolar. 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b="1" dirty="0" smtClean="0"/>
              <a:t>Acciones</a:t>
            </a:r>
          </a:p>
          <a:p>
            <a:pPr algn="just"/>
            <a:r>
              <a:rPr lang="es-MX" sz="2200" dirty="0" smtClean="0"/>
              <a:t>El colectivo docente decidió desarrollar durante los meses de diciembre y enero las siguientes actividades.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562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524" y="908720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/>
              <a:t>Acciones</a:t>
            </a:r>
          </a:p>
          <a:p>
            <a:pPr algn="just"/>
            <a:r>
              <a:rPr lang="es-MX" sz="2200" dirty="0"/>
              <a:t>El colectivo docente decidió desarrollar durante los meses de diciembre y enero las siguientes </a:t>
            </a:r>
            <a:r>
              <a:rPr lang="es-MX" sz="2200" dirty="0" smtClean="0"/>
              <a:t>actividades:</a:t>
            </a:r>
            <a:endParaRPr lang="es-MX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9952" y="2420888"/>
            <a:ext cx="8604956" cy="3594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EN EL SALON DE CLASES………………………………………………… Pág. 13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EN LA ESCUELA………………………………………………………………  Pág. 16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ENTRE MAESTROS………………………………………………………….  Pág. 16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CON LOS PADRES DE FAMILIA…………………………………………  Pág. 18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PARA MEDIR AVANCES……………………………………………………  Pág. 20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ASESORIA TECNICA…………………………………………………………  Pág. 21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dirty="0" smtClean="0"/>
              <a:t>MATERIALES E INSUMOS EDUCATIVOS…………………………...  Pág. 22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570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9768" y="967244"/>
            <a:ext cx="363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1</a:t>
            </a:r>
            <a:r>
              <a:rPr lang="es-MX" sz="2400" b="1" dirty="0" smtClean="0"/>
              <a:t>.   EN EL SALON DE CLASE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9768" y="1412776"/>
            <a:ext cx="8532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Reñí con mi amigo: ¿qué hago para reconciliarme con él?</a:t>
            </a:r>
            <a:endParaRPr lang="es-MX" sz="2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59768" y="2132856"/>
            <a:ext cx="85327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Propósito: Identificar la importancia de contar con alguien a quien recurrir para que nos ayude a resolver nuestros conflictos.</a:t>
            </a:r>
            <a:endParaRPr lang="es-MX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328498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En ocasiones es necesario el apoyo de otra persona, de alguien que nos escuche y nos aconseje, para solucionar desacuerdos o peleas que tenemos en la escuela.</a:t>
            </a:r>
          </a:p>
          <a:p>
            <a:endParaRPr lang="es-MX" sz="2200" dirty="0"/>
          </a:p>
          <a:p>
            <a:r>
              <a:rPr lang="es-MX" sz="2200" dirty="0" smtClean="0"/>
              <a:t>A la persona que ayuda a resolver el conflicto y llegar a un acuerdo con quien hemos discutido o peleado se le llama </a:t>
            </a:r>
            <a:r>
              <a:rPr lang="es-MX" sz="2200" b="1" dirty="0" smtClean="0"/>
              <a:t>mediador. </a:t>
            </a:r>
            <a:r>
              <a:rPr lang="es-MX" sz="2200" dirty="0" smtClean="0"/>
              <a:t>No está a favor de las ideas de una persona u otra, sino que se enfoca  a resolver las diferencias. Cuando no puedas solucionar un conflicto, con otros niños del salón o la escuela, busca de un mediador que te ayude a volver a tener una buena relación de amistad y convivencia.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38740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4067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06805"/>
            <a:ext cx="3450012" cy="225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5144" y="44612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400" b="1" dirty="0" smtClean="0"/>
              <a:t>En sus marcas, listos… ¡Iniciamos!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b="1" dirty="0" smtClean="0"/>
              <a:t>¿Manos a la obra!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b="1" dirty="0" smtClean="0"/>
              <a:t>Colorín colorado… hemos terminado!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649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3712" y="-210795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1118"/>
              </p:ext>
            </p:extLst>
          </p:nvPr>
        </p:nvGraphicFramePr>
        <p:xfrm>
          <a:off x="237808" y="1988840"/>
          <a:ext cx="864096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471920">
                <a:tc>
                  <a:txBody>
                    <a:bodyPr/>
                    <a:lstStyle/>
                    <a:p>
                      <a:pPr algn="ctr"/>
                      <a:r>
                        <a:rPr lang="es-MX" sz="20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</a:rPr>
                        <a:t>Conflicto</a:t>
                      </a:r>
                      <a:endParaRPr lang="es-MX" sz="2000" b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Mediador</a:t>
                      </a:r>
                      <a:endParaRPr lang="es-MX" sz="20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Posible  solución</a:t>
                      </a:r>
                      <a:endParaRPr lang="es-MX" sz="20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9047">
                <a:tc>
                  <a:txBody>
                    <a:bodyPr/>
                    <a:lstStyle/>
                    <a:p>
                      <a:r>
                        <a:rPr lang="es-MX" b="0" i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 hermano o hermana y tú quieren el mismo modelo de teléfono celular.</a:t>
                      </a:r>
                      <a:endParaRPr lang="es-MX" b="0" i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761">
                <a:tc>
                  <a:txBody>
                    <a:bodyPr/>
                    <a:lstStyle/>
                    <a:p>
                      <a:r>
                        <a:rPr lang="es-MX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Un compañero y tú </a:t>
                      </a:r>
                    </a:p>
                    <a:p>
                      <a:r>
                        <a:rPr lang="es-MX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Quieren sentarse en el mismo lugar y al mismo tiempo.</a:t>
                      </a:r>
                      <a:endParaRPr lang="es-MX" b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761">
                <a:tc>
                  <a:txBody>
                    <a:bodyPr/>
                    <a:lstStyle/>
                    <a:p>
                      <a:r>
                        <a:rPr lang="es-MX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Un compañero y tú quieren formar parte del equipo de la alumna más destacada del salón.</a:t>
                      </a:r>
                      <a:endParaRPr lang="es-MX" b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78604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Lean los conflictos del cuadro de  abajo y ano te quién creen puede ser un buen mediador y qué propondrían.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9584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124744"/>
            <a:ext cx="835292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A continuación marca con una </a:t>
            </a:r>
            <a:r>
              <a:rPr lang="es-MX" sz="2200" b="1" dirty="0" smtClean="0"/>
              <a:t>X</a:t>
            </a:r>
            <a:r>
              <a:rPr lang="es-MX" sz="2200" dirty="0" smtClean="0"/>
              <a:t> los aprendizajes que adquiriste de las actividades y explica brevemente por qué:</a:t>
            </a:r>
          </a:p>
          <a:p>
            <a:endParaRPr lang="es-MX" sz="2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96999"/>
              </p:ext>
            </p:extLst>
          </p:nvPr>
        </p:nvGraphicFramePr>
        <p:xfrm>
          <a:off x="395536" y="2132855"/>
          <a:ext cx="8352928" cy="396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  <a:gridCol w="1152128"/>
                <a:gridCol w="3024336"/>
              </a:tblGrid>
              <a:tr h="572221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Aprendí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¿Por qué?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1425">
                <a:tc>
                  <a:txBody>
                    <a:bodyPr/>
                    <a:lstStyle/>
                    <a:p>
                      <a:pPr algn="l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Que la mejor forma de resolver</a:t>
                      </a:r>
                      <a:r>
                        <a:rPr lang="es-MX" sz="2200" baseline="0" dirty="0" smtClean="0">
                          <a:solidFill>
                            <a:schemeClr val="tx1"/>
                          </a:solidFill>
                        </a:rPr>
                        <a:t> un conflicto es a través del diálogo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1027">
                <a:tc>
                  <a:txBody>
                    <a:bodyPr/>
                    <a:lstStyle/>
                    <a:p>
                      <a:pPr algn="l"/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Que con frecuencia hay alguien que puede ayudarte a solucionar un conflicto.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052736"/>
            <a:ext cx="255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2</a:t>
            </a:r>
            <a:r>
              <a:rPr lang="es-MX" sz="2400" b="1" dirty="0" smtClean="0"/>
              <a:t>.   EN LA ESCUELA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556792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El colectivo docente decide: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Continuar recibiendo a los alumnos  en el momento de la entrada a la escuela. Nombran otra comisión.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Los maestros en su hora de clase reciben a sus alumnos n en la puerta del salón, con una palabra de bienvenida: Buen día, Hoy tiene que ser un día maravilloso para ti; entre otras.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Elaboran un periódico mural  con el tema RESOLUCION DE CONFLICTOS que se arma con las propuestas que los alumnos escribieron un su cuadro resumen.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Todos los maestros estarán atentos durante el receso para </a:t>
            </a:r>
            <a:r>
              <a:rPr lang="es-MX" sz="2200" dirty="0" err="1" smtClean="0"/>
              <a:t>funjir</a:t>
            </a:r>
            <a:r>
              <a:rPr lang="es-MX" sz="2200" dirty="0" smtClean="0"/>
              <a:t> como mediadores  si se presenta algún conflicto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594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80727"/>
            <a:ext cx="2948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3</a:t>
            </a:r>
            <a:r>
              <a:rPr lang="es-MX" sz="2400" b="1" dirty="0" smtClean="0"/>
              <a:t>.   ENTRE MAESTROS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436320"/>
            <a:ext cx="8496944" cy="35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MX" sz="2200" dirty="0" smtClean="0"/>
              <a:t>Antes de iniciar el tema de la resolución de conflictos en el aula y la escuela el colectivo docente trabaja estas actividad durante la sesión del CTE del 28 de noviembre.</a:t>
            </a:r>
          </a:p>
          <a:p>
            <a:pPr>
              <a:lnSpc>
                <a:spcPts val="2300"/>
              </a:lnSpc>
            </a:pPr>
            <a:r>
              <a:rPr lang="es-MX" sz="2200" b="1" dirty="0" smtClean="0"/>
              <a:t>Reflexionan y responden las siguientes preguntas: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¿Cuáles son sus expectativas de convivencia en la escuela?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¿Qué entienden por conflicto?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¿Desde su función docente, ¿cómo resuelve los conflictos?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¿Qué experiencia tiene como mediador de conflictos?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¿Por qué es importante su intervención  y manejo como mediador de conflictos en el ámbito escolar?</a:t>
            </a:r>
          </a:p>
          <a:p>
            <a:pPr marL="457200" indent="-457200">
              <a:lnSpc>
                <a:spcPts val="2300"/>
              </a:lnSpc>
              <a:buFont typeface="+mj-lt"/>
              <a:buAutoNum type="arabicPeriod"/>
            </a:pPr>
            <a:r>
              <a:rPr lang="es-MX" sz="2200" dirty="0" smtClean="0"/>
              <a:t>¿Qué propondría para resolver de forma creativa y constructiva los conflictos?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9640" y="5020604"/>
            <a:ext cx="8568952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MX" sz="2200" dirty="0" smtClean="0"/>
              <a:t>7. Para tener mayor información en relación al tema , lean el siguiente texto:   </a:t>
            </a:r>
          </a:p>
          <a:p>
            <a:pPr>
              <a:lnSpc>
                <a:spcPts val="2300"/>
              </a:lnSpc>
            </a:pPr>
            <a:r>
              <a:rPr lang="es-MX" sz="2200" b="1" dirty="0" smtClean="0"/>
              <a:t>Por qué trabajar el tema  «Manejo y resolución de conflictos»   </a:t>
            </a:r>
            <a:r>
              <a:rPr lang="es-MX" sz="2200" dirty="0" smtClean="0"/>
              <a:t>Pág. 17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7070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052736"/>
            <a:ext cx="85689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 smtClean="0"/>
              <a:t>Por qué trabajar el tema  «Manejo de resolución de conflictos»</a:t>
            </a:r>
            <a:endParaRPr lang="es-MX" sz="23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1533465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Las escuelas y las aulas son microcosmos donde las personas involucradas expresan</a:t>
            </a:r>
          </a:p>
          <a:p>
            <a:pPr algn="just"/>
            <a:r>
              <a:rPr lang="es-MX" sz="2000" dirty="0"/>
              <a:t>i</a:t>
            </a:r>
            <a:r>
              <a:rPr lang="es-MX" sz="2000" dirty="0" smtClean="0"/>
              <a:t>ntereses, puntos de vista o sentimientos, que en ocasiones pueden generar un conflicto por contraponerse con los de otros, lo que dificulta llegar a acuerdos ante situaciones que se presentan en la convivencia cotidiana. Las personas ocasionamos los conflictos; sin embargo, es importante usar recursos específicos para solucionarlo, sin dar lugar a la violencia. Ya que obstaculiza el desarrollo de las personas e impide los procesos de enseñanza y aprendizaje del alumno.</a:t>
            </a:r>
          </a:p>
          <a:p>
            <a:pPr algn="just"/>
            <a:r>
              <a:rPr lang="es-MX" sz="2000" dirty="0" smtClean="0"/>
              <a:t>Mena, Jáuregui y Moreno (2011) plantea tres factores que hacen del conflicto una herramienta de desarrollo:</a:t>
            </a:r>
          </a:p>
          <a:p>
            <a:endParaRPr lang="es-MX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s-MX" sz="2000" dirty="0" smtClean="0"/>
              <a:t>La diversidad y la diferencia son valiosas para enriquecer las ideas y los puntos de vista de los otros.</a:t>
            </a:r>
          </a:p>
          <a:p>
            <a:pPr marL="457200" indent="-457200">
              <a:buFont typeface="+mj-lt"/>
              <a:buAutoNum type="alphaLcPeriod"/>
            </a:pPr>
            <a:endParaRPr lang="es-MX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s-MX" sz="2000" dirty="0" smtClean="0"/>
              <a:t>Permite reconocer estructuras injustas y a quienes las sostienen, lo cual ayuda a identificar debilidades y obstáculos para llegar a una resolución pacífica.</a:t>
            </a:r>
          </a:p>
          <a:p>
            <a:pPr marL="457200" indent="-457200">
              <a:buFont typeface="+mj-lt"/>
              <a:buAutoNum type="alphaLcPeriod"/>
            </a:pPr>
            <a:endParaRPr lang="es-MX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s-MX" sz="2000" dirty="0" smtClean="0"/>
              <a:t>Representa una oportunidad de aprendizaje.</a:t>
            </a:r>
          </a:p>
          <a:p>
            <a:r>
              <a:rPr lang="es-MX" sz="2000" dirty="0" smtClean="0"/>
              <a:t>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523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0" y="908720"/>
            <a:ext cx="2514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5788" y="1624002"/>
            <a:ext cx="8352928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s-MX" sz="2400" dirty="0" smtClean="0"/>
              <a:t>La Ruta de Mejora Escolar es la expresión de las decisiones que toman y ejecutan las escuelas en el ejercicio de su autonomía de gestión. Una buena ruta de mejora es aquella que está conduciendo a la escuela, con resultados verificables, a lograr la normalidad mínima de operación, la retención de todos sus alumnos, mejorar la convivencia y los logros de aprendizaje.</a:t>
            </a:r>
          </a:p>
          <a:p>
            <a:pPr algn="just">
              <a:lnSpc>
                <a:spcPts val="2500"/>
              </a:lnSpc>
            </a:pPr>
            <a:endParaRPr lang="es-MX" sz="2400" dirty="0"/>
          </a:p>
          <a:p>
            <a:pPr algn="just">
              <a:lnSpc>
                <a:spcPts val="2500"/>
              </a:lnSpc>
            </a:pPr>
            <a:r>
              <a:rPr lang="es-MX" sz="2400" dirty="0" smtClean="0"/>
              <a:t>En función de estos preceptos, la guía de trabajo para la cuarta sesión ordinaria  organiza las actividades en cuatro momentos:</a:t>
            </a:r>
          </a:p>
          <a:p>
            <a:pPr algn="just">
              <a:lnSpc>
                <a:spcPts val="2500"/>
              </a:lnSpc>
            </a:pPr>
            <a:endParaRPr lang="es-MX" sz="2400" dirty="0"/>
          </a:p>
          <a:p>
            <a:pPr algn="just">
              <a:lnSpc>
                <a:spcPts val="2500"/>
              </a:lnSpc>
            </a:pPr>
            <a:r>
              <a:rPr lang="es-MX" sz="2400" dirty="0" smtClean="0"/>
              <a:t>El primero </a:t>
            </a:r>
            <a:r>
              <a:rPr lang="es-MX" sz="2400" b="1" dirty="0" smtClean="0"/>
              <a:t>Avances en lo individual</a:t>
            </a:r>
            <a:r>
              <a:rPr lang="es-MX" sz="2400" dirty="0" smtClean="0"/>
              <a:t>, cada maestra(o) comenta  al colectivo sobre los resultados que obtuvieron al llevarlas a cabo.  A partir de ello, el colectivo reflexiona en torno a la forma en que estos resultados contribuyen al logro de los objetivos y metas establecidos en su planeación.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549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196752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Lo más importante es identificar los conflictos que ocurren en la vida cotidiana, dentro del aula y en la escuela para afrontarlos  y solucionarlos en forma adecuada. Durante este proceso, la comunicación mejorará mediante el uso de habilidades  dialógicas y el ejercicio de la empatía, lo cual contribuye a transformar la situación y, con ello, a mejorar la convivencia. Esto es una oportunidad para el desarrollo y el aprendizaje  tanto del alumno como del personal docente.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Asimismo, como docente es importante que tome conciencia de la relevancia de su intervención como moderador y facilitador  en la resolución de conflictos. Esto requiere que usted modele opciones  adecuadas, pero también que rechace cualquier muestra de violencia dentro y fuera del ámbito escolar.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072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 rot="10800000" flipV="1">
            <a:off x="343936" y="836712"/>
            <a:ext cx="451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4</a:t>
            </a:r>
            <a:r>
              <a:rPr lang="es-MX" sz="2400" b="1" dirty="0" smtClean="0"/>
              <a:t>.   CON LOS PADRES DE FAMILIA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43936" y="1412776"/>
            <a:ext cx="88000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El director  convoca a los padres de familia a una reunión </a:t>
            </a:r>
            <a:r>
              <a:rPr lang="es-MX" sz="2200" dirty="0"/>
              <a:t>g</a:t>
            </a:r>
            <a:r>
              <a:rPr lang="es-MX" sz="2200" dirty="0" smtClean="0"/>
              <a:t>eneral el día jueves 08  de enero del 2015., para informarles los avances que se han tenido con relación a las formas de convivir entre alumnos, docentes y personal de apoyo a partir de la estrategia desarrollada durante los meses de octubre y noviembre.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Asimismo, informa a os papás que durante el mes de enero se trabajará en la escuela el cómo resolver conflictos a través de la mediación y el diálogo, para lo cual los padres de familia deberán realizar el siguiente ejercicio: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Lea la situación y subraye la respuesta con la que esté de acuerdo.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853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76470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La pérdida de la mochila de Marcela</a:t>
            </a:r>
            <a:endParaRPr lang="es-MX" sz="2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1124744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Parte 1</a:t>
            </a:r>
            <a:endParaRPr lang="es-MX" sz="2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1484784"/>
            <a:ext cx="87129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es-MX" sz="2100" dirty="0" smtClean="0"/>
              <a:t>Marcela regresa de la hora de recreo al salón de </a:t>
            </a:r>
            <a:r>
              <a:rPr lang="es-MX" sz="2100" dirty="0"/>
              <a:t>c</a:t>
            </a:r>
            <a:r>
              <a:rPr lang="es-MX" sz="2100" dirty="0" smtClean="0"/>
              <a:t>ase y descubre que su mochila no está en su lugar. Grita desesperada: «Perdí mi mochila, y ahí tengo mis materiales para educación física, si no los llevo me van a bajar puntos… ¡Profe, por favor! Dígales que me la regresen.  Se forma un gran escándalo y entre búsquedas ansiosas, acusaciones   de robo, alboroto y protestas de los demás compañeros, se va el tiempo de clase. El profesor opina -que Marcela es una rebelde-  se desespera y manda callar a Marcela. Salen a la clase de educación física . A la hora de la salida la mochila no aparece. Marcela vuelve a casa y cuenta el suceso a su madre quien se molesta y sale directo a la escuela a hablar con el director. Este no la atiende y le pide que platique con la maestra Sara (que es la adjunta)</a:t>
            </a:r>
          </a:p>
          <a:p>
            <a:pPr algn="just">
              <a:lnSpc>
                <a:spcPts val="2300"/>
              </a:lnSpc>
            </a:pPr>
            <a:endParaRPr lang="es-MX" sz="2100" dirty="0"/>
          </a:p>
          <a:p>
            <a:pPr algn="just">
              <a:lnSpc>
                <a:spcPts val="2300"/>
              </a:lnSpc>
            </a:pPr>
            <a:r>
              <a:rPr lang="es-MX" sz="2100" dirty="0" smtClean="0"/>
              <a:t>¿Qué cree usted que debió hacer el docente?</a:t>
            </a:r>
          </a:p>
          <a:p>
            <a:pPr marL="457200" indent="-457200" algn="just">
              <a:lnSpc>
                <a:spcPts val="2300"/>
              </a:lnSpc>
              <a:buFont typeface="+mj-lt"/>
              <a:buAutoNum type="alphaLcParenR"/>
            </a:pPr>
            <a:r>
              <a:rPr lang="es-MX" sz="2100" dirty="0" smtClean="0"/>
              <a:t>Cerrar la puerta hasta que apareciese la mochila de Marcela.</a:t>
            </a:r>
          </a:p>
          <a:p>
            <a:pPr marL="457200" indent="-457200" algn="just">
              <a:lnSpc>
                <a:spcPts val="2300"/>
              </a:lnSpc>
              <a:buFont typeface="+mj-lt"/>
              <a:buAutoNum type="alphaLcParenR"/>
            </a:pPr>
            <a:r>
              <a:rPr lang="es-MX" sz="2100" dirty="0" smtClean="0"/>
              <a:t>Calmar a Marcela y tratar de ayudarle a encontrar su mochila.</a:t>
            </a:r>
          </a:p>
          <a:p>
            <a:pPr marL="457200" indent="-457200" algn="just">
              <a:lnSpc>
                <a:spcPts val="2300"/>
              </a:lnSpc>
              <a:buFont typeface="+mj-lt"/>
              <a:buAutoNum type="alphaLcParenR"/>
            </a:pPr>
            <a:r>
              <a:rPr lang="es-MX" sz="2100" dirty="0" smtClean="0"/>
              <a:t>Restablecer el orden y continuar con su clase a pesar de la angustia de</a:t>
            </a:r>
            <a:endParaRPr lang="es-MX" sz="2100" dirty="0"/>
          </a:p>
          <a:p>
            <a:pPr marL="457200" indent="-457200" algn="just">
              <a:lnSpc>
                <a:spcPts val="2300"/>
              </a:lnSpc>
              <a:buFont typeface="+mj-lt"/>
              <a:buAutoNum type="alphaLcParenR"/>
            </a:pPr>
            <a:r>
              <a:rPr lang="es-MX" sz="2100" dirty="0" smtClean="0"/>
              <a:t>Trasladar el asunto a la dirección.</a:t>
            </a:r>
          </a:p>
          <a:p>
            <a:pPr marL="457200" indent="-457200" algn="just">
              <a:lnSpc>
                <a:spcPts val="2300"/>
              </a:lnSpc>
              <a:buFont typeface="+mj-lt"/>
              <a:buAutoNum type="alphaLcParenR"/>
            </a:pPr>
            <a:r>
              <a:rPr lang="es-MX" sz="2100" dirty="0" smtClean="0"/>
              <a:t>Acusar a marcela de sabotear su clase.</a:t>
            </a:r>
          </a:p>
        </p:txBody>
      </p:sp>
    </p:spTree>
    <p:extLst>
      <p:ext uri="{BB962C8B-B14F-4D97-AF65-F5344CB8AC3E}">
        <p14:creationId xmlns:p14="http://schemas.microsoft.com/office/powerpoint/2010/main" val="15610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704" y="764704"/>
            <a:ext cx="1014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/>
              <a:t>Parte </a:t>
            </a:r>
            <a:r>
              <a:rPr lang="es-MX" sz="2200" b="1" dirty="0" smtClean="0"/>
              <a:t>2</a:t>
            </a:r>
            <a:endParaRPr lang="es-MX" sz="2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704" y="1195591"/>
            <a:ext cx="87087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La maestra Sara escucha la queja de la madre de Marcela  y le promete hablar con el maestro de grupo para escuchar el por qué decidió actuar de esa manera. En ese momento entra la señora Rosy  y le informa a la maestra Sara que en los baños encontró una mochila, era la de Marcela. La madre se enoja fuertemente y reclama a Marcela por su desorden: «Ves, te lo he dicho, esta mañana dejaste tu cuarto hecho un chiquero,  ¿qué  crees?, ¿qué esa es la forma de vivir en tu casa? Ambas se hacen reclamos.</a:t>
            </a:r>
          </a:p>
          <a:p>
            <a:endParaRPr lang="es-MX" sz="2200" dirty="0" smtClean="0"/>
          </a:p>
          <a:p>
            <a:r>
              <a:rPr lang="es-MX" sz="2200" dirty="0" smtClean="0"/>
              <a:t>¿Qué cree usted que debió hacer la madre de Marcela?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200" dirty="0" smtClean="0"/>
              <a:t>Conociendo a Marcela, regañarla por haber perdido la mochila y no hacer caso a la forma en que se comportó el maestro.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200" dirty="0" smtClean="0"/>
              <a:t>Está bien que como mamá la apoye ante la actitud del profesor.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200" dirty="0" smtClean="0"/>
              <a:t>Escribir una carta al supervisor de la zona quejándose del maestro.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200" dirty="0" smtClean="0"/>
              <a:t>Propiciar que Marcela mejore su capacidad de orden  en lo cotidiano.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200" dirty="0" smtClean="0"/>
              <a:t>Obligarla a que confiese que olvidó los materiales y acusarla de perder la mochila deliberadamente.</a:t>
            </a:r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108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6636" y="884188"/>
            <a:ext cx="1014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/>
              <a:t>Parte </a:t>
            </a:r>
            <a:r>
              <a:rPr lang="es-MX" sz="2200" b="1" dirty="0" smtClean="0"/>
              <a:t>3</a:t>
            </a:r>
            <a:endParaRPr lang="es-MX" sz="2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6636" y="1315075"/>
            <a:ext cx="8857364" cy="30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MX" sz="2200" dirty="0" smtClean="0"/>
              <a:t>La maestra Sara entrega a Marcela su mochila, el maestro de grupo reconoce que no actuó de la mejor manera, madre e hija se retiran sin mayor problema; salen para su casa.</a:t>
            </a:r>
          </a:p>
          <a:p>
            <a:pPr>
              <a:lnSpc>
                <a:spcPts val="2400"/>
              </a:lnSpc>
            </a:pPr>
            <a:r>
              <a:rPr lang="es-MX" sz="2200" dirty="0" smtClean="0"/>
              <a:t>La madre dice a Marcela: «Muéstrame tus materiales»</a:t>
            </a:r>
          </a:p>
          <a:p>
            <a:pPr>
              <a:lnSpc>
                <a:spcPts val="2400"/>
              </a:lnSpc>
            </a:pPr>
            <a:endParaRPr lang="es-MX" sz="2200" dirty="0"/>
          </a:p>
          <a:p>
            <a:pPr>
              <a:lnSpc>
                <a:spcPts val="2400"/>
              </a:lnSpc>
            </a:pPr>
            <a:r>
              <a:rPr lang="es-MX" sz="2200" dirty="0" smtClean="0"/>
              <a:t>¿Qué cree que debería hacer Marcela ante este pedido?</a:t>
            </a:r>
          </a:p>
          <a:p>
            <a:pPr marL="457200" indent="-457200">
              <a:lnSpc>
                <a:spcPts val="2400"/>
              </a:lnSpc>
              <a:buFont typeface="+mj-lt"/>
              <a:buAutoNum type="alphaLcParenR"/>
            </a:pPr>
            <a:r>
              <a:rPr lang="es-MX" sz="2200" dirty="0" smtClean="0"/>
              <a:t>Declararse ofendida ante la madre por su pedido?</a:t>
            </a:r>
          </a:p>
          <a:p>
            <a:pPr marL="457200" indent="-457200">
              <a:lnSpc>
                <a:spcPts val="2400"/>
              </a:lnSpc>
              <a:buFont typeface="+mj-lt"/>
              <a:buAutoNum type="alphaLcParenR"/>
            </a:pPr>
            <a:r>
              <a:rPr lang="es-MX" sz="2200" dirty="0" smtClean="0"/>
              <a:t>Cuestionar la pregunta.</a:t>
            </a:r>
          </a:p>
          <a:p>
            <a:pPr marL="457200" indent="-457200">
              <a:lnSpc>
                <a:spcPts val="2400"/>
              </a:lnSpc>
              <a:buFont typeface="+mj-lt"/>
              <a:buAutoNum type="alphaLcParenR"/>
            </a:pPr>
            <a:r>
              <a:rPr lang="es-MX" sz="2200" dirty="0" smtClean="0"/>
              <a:t>Mostrar los materiales.</a:t>
            </a:r>
          </a:p>
          <a:p>
            <a:pPr marL="457200" indent="-457200">
              <a:lnSpc>
                <a:spcPts val="2400"/>
              </a:lnSpc>
              <a:buFont typeface="+mj-lt"/>
              <a:buAutoNum type="alphaLcParenR"/>
            </a:pPr>
            <a:r>
              <a:rPr lang="es-MX" sz="2200" dirty="0" smtClean="0"/>
              <a:t>Solicitar a su mamá que le tenga confianza.</a:t>
            </a:r>
          </a:p>
          <a:p>
            <a:endParaRPr lang="es-MX" sz="2200" dirty="0" smtClean="0"/>
          </a:p>
          <a:p>
            <a:pPr marL="457200" indent="-457200">
              <a:buFont typeface="+mj-lt"/>
              <a:buAutoNum type="alphaLcParenR"/>
            </a:pPr>
            <a:endParaRPr lang="es-MX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6636" y="4653136"/>
            <a:ext cx="8749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Al terminar de resolver el ejercicio, los maestros responsables de tutoría, invitan a los padres de familia a reflexionar sobre este caso con las personas que conforman su familia. Puede ser interesante la manera de cómo cada integrante de la familia percibe  el caso y genera un espacio de diálogo sobre otras situaciones que ocurren entre ellos y cómo afectan la convivencia escolar.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2491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Para terminar  distribuyen una tarjeta donde anoten o dibujen una forma creativa y constructiva de resolver los problemas. Las cuáles serán colocadas en el periódico mural.</a:t>
            </a:r>
          </a:p>
          <a:p>
            <a:r>
              <a:rPr lang="es-MX" sz="2200" dirty="0" smtClean="0"/>
              <a:t>Los maestros decidieron colocar en el periódico mural, junto con las frases de los padres de familia, el siguiente texto:</a:t>
            </a:r>
          </a:p>
          <a:p>
            <a:endParaRPr lang="es-MX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3176394"/>
            <a:ext cx="8640960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En pocas palabras, las familias y la escuela son los principales lugares en donde las niñas, niños y adolescentes encuentran oportunidades para actuar como ciudadanos y aprender a relacionarse. Lo anterior, porque se pueden desarrollar en estos espacios competencias que se requieren para ejercer de manera activa la ciudadanía  y convivir en paz como la escucha activa, el manejo de emociones, el manejo de conflictos y la empatía.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36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764704"/>
            <a:ext cx="336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5</a:t>
            </a:r>
            <a:r>
              <a:rPr lang="es-MX" sz="2400" b="1" dirty="0" smtClean="0"/>
              <a:t>. PARA MEDIR AVANCES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288643"/>
            <a:ext cx="8640960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endParaRPr lang="es-MX" sz="2200" dirty="0" smtClean="0"/>
          </a:p>
          <a:p>
            <a:pPr>
              <a:lnSpc>
                <a:spcPts val="2300"/>
              </a:lnSpc>
            </a:pPr>
            <a:r>
              <a:rPr lang="es-MX" sz="2400" dirty="0" smtClean="0"/>
              <a:t>Se da seguimiento a la estrategia implementada en los meses de octubre y noviembre; se aplica, durante el periodo del 15 al 19 de diciembre 2014, a todos los alumnos por segunda ocasión el cuestionario PARA CONVIVIR MEJOR. Se realiza el mismo tratamiento de la información que en la experiencia anterior. También establecen que esta aplicación y las subsecuentes serán efectuadas por los docentes en grupos diferentes al suyo para que en la sesión del CTE compartan sus puntos de vista y los cambios que perciben o  no en la convivencia de sus alumnos.</a:t>
            </a:r>
          </a:p>
          <a:p>
            <a:pPr>
              <a:lnSpc>
                <a:spcPts val="2300"/>
              </a:lnSpc>
            </a:pPr>
            <a:endParaRPr lang="es-MX" sz="2400" dirty="0"/>
          </a:p>
          <a:p>
            <a:pPr>
              <a:lnSpc>
                <a:spcPts val="2300"/>
              </a:lnSpc>
            </a:pPr>
            <a:endParaRPr lang="es-MX" sz="2400" dirty="0" smtClean="0"/>
          </a:p>
          <a:p>
            <a:pPr>
              <a:lnSpc>
                <a:spcPts val="2300"/>
              </a:lnSpc>
            </a:pPr>
            <a:endParaRPr lang="es-MX" sz="2400" dirty="0"/>
          </a:p>
          <a:p>
            <a:pPr>
              <a:lnSpc>
                <a:spcPts val="2300"/>
              </a:lnSpc>
            </a:pPr>
            <a:r>
              <a:rPr lang="es-MX" sz="2400" dirty="0" smtClean="0"/>
              <a:t>Del 26 al 28 de enero, los maestros de la quinta hora de clase aplicarán a todos sus alumnos el siguiente cuestionario: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213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0909"/>
              </p:ext>
            </p:extLst>
          </p:nvPr>
        </p:nvGraphicFramePr>
        <p:xfrm>
          <a:off x="132696" y="908720"/>
          <a:ext cx="8975808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687680"/>
                <a:gridCol w="687680"/>
                <a:gridCol w="687680"/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invitamos a señalar con una X tu respuesta a las siguientes situaciones.  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Sólo elige una opción.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01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T/A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T/D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1. Mi maestro(a) me conoce bien y se preocupa por mí.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2. Mi maestro(a) me escucha.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3. Soy amigable con mis compañeros.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4. La</a:t>
                      </a:r>
                      <a:r>
                        <a:rPr lang="es-MX" baseline="0" dirty="0" smtClean="0"/>
                        <a:t> mayor parte del tiempo trato con respeto a mis amigos y compañeros.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5. Evito hacer burlas a mis amigos y compañeros.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6.</a:t>
                      </a:r>
                      <a:r>
                        <a:rPr lang="es-MX" baseline="0" dirty="0" smtClean="0"/>
                        <a:t> Si uno de mis compañeros/as molesta a otro compañero/a, los demás no lo siguen.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7. Cuando</a:t>
                      </a:r>
                      <a:r>
                        <a:rPr lang="es-MX" baseline="0" dirty="0" smtClean="0"/>
                        <a:t> tengo un problema en la escuela o con otros compañeros, los maestros me ayudan a resolverlo.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8. Todos tenemos la oportunidad de corregir nuestros errores y mejorar</a:t>
                      </a:r>
                      <a:r>
                        <a:rPr lang="es-MX" baseline="0" dirty="0" smtClean="0"/>
                        <a:t> nuestro comportamiento.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9. El reglamento de la escuela y sanciones son justas.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s-MX" dirty="0" smtClean="0"/>
                        <a:t>10. Todos los maestros están atentos para solucionar problemas de manera justa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5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052736"/>
            <a:ext cx="29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6</a:t>
            </a:r>
            <a:r>
              <a:rPr lang="es-MX" sz="2400" b="1" dirty="0" smtClean="0"/>
              <a:t>. ASESORIA TECNICA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77281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El director gestiona en el Centro de Maestros cercano a la escuela la asistencia  de un docente especialista en el tema de resolución de conflictos a través de la mediación y el diálogo para que apoye al colectivo docente en actividades breves que desarrolle con sus alumnos.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Los docentes de Tutoría se comprometen a gestionar vía oficio a Once TV la donación de videos de la serie «Diálogos en confianza» con relación al tema de la convivencia en la familia, a fin de integrar información para compartir con los padres o tutores de los niños.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543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98072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7</a:t>
            </a:r>
            <a:r>
              <a:rPr lang="es-MX" sz="2400" b="1" dirty="0" smtClean="0"/>
              <a:t>. MATERIALES E INSUMOS EDUCATIVOS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412776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Loas maestros de Ciencias se comprometen a descargar los videos de la serie «</a:t>
            </a:r>
            <a:r>
              <a:rPr lang="es-MX" sz="2200" dirty="0" err="1" smtClean="0"/>
              <a:t>Kipatla</a:t>
            </a:r>
            <a:r>
              <a:rPr lang="es-MX" sz="2200" dirty="0" smtClean="0"/>
              <a:t>-Para tratarnos igual»  (</a:t>
            </a:r>
            <a:r>
              <a:rPr lang="es-MX" sz="2200" dirty="0" smtClean="0">
                <a:hlinkClick r:id="rId2"/>
              </a:rPr>
              <a:t>http://oncetv-ipn.net/onceninos/kipatla/kipatla/</a:t>
            </a:r>
            <a:r>
              <a:rPr lang="es-MX" sz="2200" dirty="0" smtClean="0"/>
              <a:t>  [Fecha de consulta: 11/Diciembre/2014) y compartirlo en la próxima reunión de CTE en enero.</a:t>
            </a:r>
            <a:endParaRPr lang="es-MX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3284984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El colectivo acuerda comprar material relacionado con el tema propuesto por los compañeros del Centro de Maestros:</a:t>
            </a:r>
          </a:p>
          <a:p>
            <a:endParaRPr lang="es-MX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/>
              <a:t>Martínez, J.B. (2005). Educación para la ciudadanía. Madrid: Morata.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err="1" smtClean="0"/>
              <a:t>Casamayor</a:t>
            </a:r>
            <a:r>
              <a:rPr lang="es-MX" sz="2200" dirty="0" smtClean="0"/>
              <a:t>, G. (coord.), 1998. Cómo dar respuesta a los conflictos. La disciplina en la enseñanza secundaria. Barcelona, Ed. Grao.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err="1" smtClean="0"/>
              <a:t>Gottheil</a:t>
            </a:r>
            <a:r>
              <a:rPr lang="es-MX" sz="2200" dirty="0" smtClean="0"/>
              <a:t>, J. y Schiffrin, A. 1996. Mediación: una transformación en la cultura. Buenos Aires, Ed. Paidós.</a:t>
            </a:r>
            <a:endParaRPr lang="es-MX" sz="2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03948" y="6146412"/>
            <a:ext cx="4824536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Cuadro de Bibliografía: Para Saber Más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5594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5788" y="908720"/>
            <a:ext cx="835292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s-MX" sz="2400" dirty="0" smtClean="0"/>
              <a:t>El segundo momento </a:t>
            </a:r>
            <a:r>
              <a:rPr lang="es-MX" sz="2400" b="1" dirty="0" smtClean="0"/>
              <a:t>Avances como colectivo, </a:t>
            </a:r>
            <a:r>
              <a:rPr lang="es-MX" sz="2400" dirty="0" smtClean="0"/>
              <a:t>plantea el análisis de las actividades </a:t>
            </a:r>
            <a:r>
              <a:rPr lang="es-MX" sz="2400" b="1" dirty="0" smtClean="0"/>
              <a:t> </a:t>
            </a:r>
            <a:r>
              <a:rPr lang="es-MX" sz="2400" dirty="0" smtClean="0"/>
              <a:t>efectuadas hasta enero, con el propósito de que el colectivo identifique la manera  en que las acciones  que decidieron implementar están siendo efectivas y se cumplen las metas trazadas. La revisión de la pertinencia de estas actividades.</a:t>
            </a:r>
          </a:p>
          <a:p>
            <a:pPr algn="just">
              <a:lnSpc>
                <a:spcPts val="2500"/>
              </a:lnSpc>
            </a:pPr>
            <a:endParaRPr lang="es-MX" sz="2400" dirty="0"/>
          </a:p>
          <a:p>
            <a:pPr algn="just">
              <a:lnSpc>
                <a:spcPts val="2500"/>
              </a:lnSpc>
            </a:pPr>
            <a:r>
              <a:rPr lang="es-MX" sz="2400" dirty="0" smtClean="0"/>
              <a:t>El tercer momento  </a:t>
            </a:r>
            <a:r>
              <a:rPr lang="es-MX" sz="2400" b="1" dirty="0" smtClean="0"/>
              <a:t>Acordemos las acciones para febrero, </a:t>
            </a:r>
            <a:r>
              <a:rPr lang="es-MX" sz="2400" dirty="0" smtClean="0"/>
              <a:t>el colectivo decidirá las tareas que llevará a cabo durante este mes para la atención a las prioridades  educativas del plantel.</a:t>
            </a:r>
          </a:p>
          <a:p>
            <a:pPr algn="just">
              <a:lnSpc>
                <a:spcPts val="2500"/>
              </a:lnSpc>
            </a:pPr>
            <a:endParaRPr lang="es-MX" sz="2400" b="1" dirty="0"/>
          </a:p>
          <a:p>
            <a:pPr algn="just">
              <a:lnSpc>
                <a:spcPts val="2500"/>
              </a:lnSpc>
            </a:pPr>
            <a:r>
              <a:rPr lang="es-MX" sz="2400" dirty="0" smtClean="0"/>
              <a:t>Para contribuir  a establecer un ambiente de convivencia sana y pacífica en las escuelas, el cuarto momento </a:t>
            </a:r>
            <a:r>
              <a:rPr lang="es-MX" sz="2400" b="1" dirty="0" smtClean="0"/>
              <a:t>Actividades para convivir día a día, </a:t>
            </a:r>
            <a:r>
              <a:rPr lang="es-MX" sz="2400" dirty="0" smtClean="0"/>
              <a:t>propone una estrategia  para el manejo y resolución de conflictos, con la intención de que el colectivo docente, los alumnos y toda la comunidad escolar  valoren la importancia de mediar sus diferencias  en forma pacífica privilegiando el diálogo. El colectivo valorará y decidirá la alternativa de llevarla a cabo en su escuela.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102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836712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21.  Con base en el análisis efectuado, respondan las siguientes preguntas:</a:t>
            </a:r>
            <a:endParaRPr lang="es-MX" sz="2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268760"/>
            <a:ext cx="8568952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200" dirty="0" smtClean="0"/>
              <a:t>¿Cuál es su opinión acerca de que la escuela decida trabajar el tema de resolución de conflictos a través de la mediación y el diálogo?, ¿cuál fue la intención?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dirty="0" smtClean="0"/>
              <a:t>¿Cuál creen que fue el propósito de continuar recibiendo a los alumnos a la entrada por su nombre?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dirty="0" smtClean="0"/>
              <a:t>¿Cómo valoran que el colectivo llevó a cabo la actividad descrita en el apartado </a:t>
            </a:r>
            <a:r>
              <a:rPr lang="es-MX" sz="2200" b="1" i="1" dirty="0" smtClean="0"/>
              <a:t>Entre maestros, </a:t>
            </a:r>
            <a:r>
              <a:rPr lang="es-MX" sz="2200" dirty="0" smtClean="0"/>
              <a:t>¿qué se esperaba con este tipo de actividades?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dirty="0" smtClean="0"/>
              <a:t>¿A qué obedece que se sigan trabajando actividades con los padres de familia?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dirty="0" smtClean="0"/>
              <a:t>¿Qué ventajas aporta el organizar las actividades de la escuela considerando los ámbitos descritos en la estrategia anterior?</a:t>
            </a:r>
            <a:endParaRPr lang="es-MX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5445224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22</a:t>
            </a:r>
            <a:r>
              <a:rPr lang="es-MX" sz="2200" dirty="0" smtClean="0"/>
              <a:t>. Registren sus conclusiones en la Bitácora.</a:t>
            </a:r>
            <a:endParaRPr lang="es-MX" sz="2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5987122"/>
            <a:ext cx="8820472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MX" sz="2200" b="1" dirty="0" smtClean="0"/>
              <a:t>23</a:t>
            </a:r>
            <a:r>
              <a:rPr lang="es-MX" sz="2200" dirty="0" smtClean="0"/>
              <a:t>. Revisen las acciones que implementarán en febrero, comenten en torno de los ámbitos que podrían considerar en su desarrollo.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851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843846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/>
              <a:t>GRACIAS </a:t>
            </a:r>
          </a:p>
          <a:p>
            <a:pPr algn="ctr"/>
            <a:r>
              <a:rPr lang="es-MX" sz="8800" b="1" dirty="0" smtClean="0"/>
              <a:t>POR </a:t>
            </a:r>
          </a:p>
          <a:p>
            <a:pPr algn="ctr"/>
            <a:r>
              <a:rPr lang="es-MX" sz="8800" b="1" dirty="0" smtClean="0"/>
              <a:t>SU PARTICIPACION</a:t>
            </a:r>
            <a:endParaRPr lang="es-MX" sz="8800" b="1" dirty="0"/>
          </a:p>
        </p:txBody>
      </p:sp>
    </p:spTree>
    <p:extLst>
      <p:ext uri="{BB962C8B-B14F-4D97-AF65-F5344CB8AC3E}">
        <p14:creationId xmlns:p14="http://schemas.microsoft.com/office/powerpoint/2010/main" val="1195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 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27812" r="27586" b="29062"/>
          <a:stretch/>
        </p:blipFill>
        <p:spPr bwMode="auto">
          <a:xfrm>
            <a:off x="179716" y="1196752"/>
            <a:ext cx="8998564" cy="511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 </a:t>
            </a:r>
          </a:p>
          <a:p>
            <a:pPr>
              <a:lnSpc>
                <a:spcPts val="1100"/>
              </a:lnSpc>
            </a:pPr>
            <a:r>
              <a:rPr lang="es-MX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PARA EL APRENDIZAJE</a:t>
            </a:r>
          </a:p>
          <a:p>
            <a:pPr>
              <a:lnSpc>
                <a:spcPts val="1100"/>
              </a:lnSpc>
            </a:pPr>
            <a:endParaRPr lang="es-MX" sz="1200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t="50000" r="29092" b="5625"/>
          <a:stretch/>
        </p:blipFill>
        <p:spPr bwMode="auto">
          <a:xfrm>
            <a:off x="257997" y="980728"/>
            <a:ext cx="8500100" cy="572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 </a:t>
            </a:r>
          </a:p>
          <a:p>
            <a:pPr>
              <a:lnSpc>
                <a:spcPts val="1100"/>
              </a:lnSpc>
            </a:pPr>
            <a:r>
              <a:rPr lang="es-MX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PARA EL APRENDIZAJE</a:t>
            </a:r>
          </a:p>
          <a:p>
            <a:pPr>
              <a:lnSpc>
                <a:spcPts val="1100"/>
              </a:lnSpc>
            </a:pPr>
            <a:endParaRPr lang="es-MX" sz="1200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268760"/>
            <a:ext cx="80648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PRODUCTOS:</a:t>
            </a:r>
          </a:p>
          <a:p>
            <a:endParaRPr lang="es-MX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s-MX" sz="2400" dirty="0" smtClean="0"/>
              <a:t>Registro de acciones realizadas y resultados obtenidos.</a:t>
            </a:r>
          </a:p>
          <a:p>
            <a:pPr marL="342900" indent="-342900">
              <a:buFont typeface="Wingdings" pitchFamily="2" charset="2"/>
              <a:buChar char="§"/>
            </a:pPr>
            <a:endParaRPr lang="es-MX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s-MX" sz="2400" dirty="0" smtClean="0"/>
              <a:t>Lista de acciones a desarrollar en febrero.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16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87910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Primer Momento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128792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AVANCES EN LO INDIVIDUAL</a:t>
            </a:r>
            <a:endParaRPr lang="es-MX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8448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3. Recuperen la lista de acciones que acordaron llevarla cabo durante diciembre y enero. Colóquenla a la vista de todos.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4. El responsable o los responsables de cada una de las acciones presentan los resultados obtenidos con la realización de las actividades. Apoyen su exposición con evidencias  concretas y con los elementos presentes en la escuela que permitieron o detuvieron su desarrollo.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5. El Director o el Supervisor en su caso, organiza la información que ofrecen los responsables de cada acción en un cuadro como el siguiente  y lo coloca a la vista del colectivo.</a:t>
            </a:r>
          </a:p>
          <a:p>
            <a:pPr algn="just"/>
            <a:endParaRPr lang="es-MX" sz="2400" dirty="0"/>
          </a:p>
          <a:p>
            <a:endParaRPr lang="es-MX" sz="2400" dirty="0"/>
          </a:p>
        </p:txBody>
      </p:sp>
      <p:sp>
        <p:nvSpPr>
          <p:cNvPr id="9" name="8 Cara sonriente">
            <a:hlinkClick r:id="rId2" action="ppaction://hlinkfile"/>
          </p:cNvPr>
          <p:cNvSpPr/>
          <p:nvPr/>
        </p:nvSpPr>
        <p:spPr>
          <a:xfrm>
            <a:off x="8028384" y="6080600"/>
            <a:ext cx="504056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9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6632"/>
            <a:ext cx="2592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 RUTA DE MEJORA ESCOLAR</a:t>
            </a: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UNA DECISION COLECTIVA</a:t>
            </a:r>
          </a:p>
          <a:p>
            <a:pPr>
              <a:lnSpc>
                <a:spcPts val="1100"/>
              </a:lnSpc>
            </a:pPr>
            <a:r>
              <a:rPr lang="es-MX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PARA EL APRENDIZAJE</a:t>
            </a:r>
          </a:p>
          <a:p>
            <a:endParaRPr lang="es-MX" sz="10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16216" y="18864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Rounded MT Bold" pitchFamily="34" charset="0"/>
              </a:rPr>
              <a:t>CUARTA SESIÓN ORDINARIA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CICLO ESCOLAR 2014 - 2015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268760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6. Abran una   ronda de participaciones para responder lo siguiente:</a:t>
            </a:r>
          </a:p>
          <a:p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/>
              <a:t>Los resultados que obtuvieron  ¿reflejan avances en el logro de los objetivos y metas establecidos en su planeación?,  ¿cuáles son las evidencias concretas y verificables?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/>
              <a:t>¿Qué aspectos de la vida en los salones de clase se hacen patentes?, ¿cuáles en la escuela?</a:t>
            </a:r>
          </a:p>
          <a:p>
            <a:endParaRPr lang="es-MX" sz="2400" dirty="0" smtClean="0"/>
          </a:p>
          <a:p>
            <a:r>
              <a:rPr lang="es-MX" sz="2400" dirty="0" smtClean="0"/>
              <a:t>Registren las respuestas en el Cuaderno de Bitácora del CTE.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500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4770</Words>
  <Application>Microsoft Office PowerPoint</Application>
  <PresentationFormat>Presentación en pantalla (4:3)</PresentationFormat>
  <Paragraphs>463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188</cp:revision>
  <dcterms:created xsi:type="dcterms:W3CDTF">2014-10-16T16:12:38Z</dcterms:created>
  <dcterms:modified xsi:type="dcterms:W3CDTF">2015-01-27T00:08:16Z</dcterms:modified>
</cp:coreProperties>
</file>