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57" r:id="rId15"/>
    <p:sldId id="283" r:id="rId16"/>
    <p:sldId id="284" r:id="rId17"/>
    <p:sldId id="285" r:id="rId18"/>
    <p:sldId id="286" r:id="rId19"/>
    <p:sldId id="287" r:id="rId20"/>
    <p:sldId id="288" r:id="rId21"/>
    <p:sldId id="271" r:id="rId22"/>
    <p:sldId id="277" r:id="rId23"/>
    <p:sldId id="278" r:id="rId24"/>
    <p:sldId id="272" r:id="rId25"/>
    <p:sldId id="275" r:id="rId26"/>
    <p:sldId id="279" r:id="rId27"/>
    <p:sldId id="273" r:id="rId28"/>
    <p:sldId id="280" r:id="rId29"/>
    <p:sldId id="290" r:id="rId30"/>
    <p:sldId id="291" r:id="rId31"/>
    <p:sldId id="289" r:id="rId3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4198E13A-B63C-4B9B-BD87-705BF417C7AC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59F755DB-5049-477B-B748-FB48E989DE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83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2CCD6C1-D9D9-48D8-90EA-DEA32FEF9DDE}" type="slidenum">
              <a:rPr lang="es-MX"/>
              <a:pPr eaLnBrk="1" hangingPunct="1"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193723C-F842-4757-97AD-886246960351}" type="slidenum">
              <a:rPr lang="es-MX"/>
              <a:pPr eaLnBrk="1" hangingPunct="1"/>
              <a:t>27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B97E-0EB1-48B0-8A97-6352D4E91674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2B0A-AD51-4E76-929C-F105C2563F4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24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7CEF-B859-4BE2-934B-D8A5AFE3E258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1D17-00A2-41D2-AAF9-A55C9C0EF26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395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C56A-F979-424D-A0A0-67D8F00681CF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3C74-965F-49FF-B2D4-57917055B7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49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F757-16AA-4A4D-9DCA-785BBD116568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16CB-CFF7-40E9-8D56-58A1CAAE23F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61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6419-CAFF-4174-8C88-244497BD3528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31E0-234B-4F67-9BDC-C71A06400BD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4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DD0E-9669-4535-9465-B8033B9BE413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F501-6ABE-49F6-831F-D579C5D801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30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E287-52D2-4D59-9388-9261D6E9F1B7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8D51-1A5E-4A94-B03F-6D6BB816AE1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31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1CD7-C7D5-4831-A704-F74479C71E5B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B120-3917-4906-8FB3-4C6D561010B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38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0D85-D4DA-43BB-B45F-4B9B1F252F88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B95B-52A7-43A1-98FC-BE24E6CCE5B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88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4AE7-3754-4012-A39A-7ECC56625794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1D55-6DF0-490A-B395-0982FEDB7C4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8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E320C-853F-46F4-814A-7D24E7609C74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6F09-08CF-4FD7-B73A-4BB8D517297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492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C55F418-F4CC-4D90-8D6C-0742E3C02548}" type="datetimeFigureOut">
              <a:rPr lang="es-MX"/>
              <a:pPr>
                <a:defRPr/>
              </a:pPr>
              <a:t>25/10/2014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F6EC37C-8DC6-4929-B80F-34683FB7DE7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5" Type="http://schemas.openxmlformats.org/officeDocument/2006/relationships/image" Target="../media/image70.gif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0" y="1890713"/>
            <a:ext cx="9142413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1" descr="C:\Users\GabrieL\Downloads\1a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638" y="0"/>
            <a:ext cx="9123362" cy="16732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84763"/>
            <a:ext cx="2892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92375"/>
            <a:ext cx="41195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1654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132856"/>
            <a:ext cx="3312367" cy="429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00100"/>
            <a:ext cx="42640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CuadroTexto 5"/>
          <p:cNvSpPr txBox="1">
            <a:spLocks noChangeArrowheads="1"/>
          </p:cNvSpPr>
          <p:nvPr/>
        </p:nvSpPr>
        <p:spPr bwMode="auto">
          <a:xfrm>
            <a:off x="4967288" y="6021388"/>
            <a:ext cx="417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Zona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1267" name="Picture 7" descr="http://schamanenstube.com/files/buttons/sphere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-133350"/>
            <a:ext cx="25273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11"/>
          <p:cNvSpPr/>
          <p:nvPr/>
        </p:nvSpPr>
        <p:spPr>
          <a:xfrm>
            <a:off x="2425700" y="4068763"/>
            <a:ext cx="6470650" cy="2384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s-MX" sz="900" dirty="0">
              <a:solidFill>
                <a:srgbClr val="000000"/>
              </a:solidFill>
              <a:latin typeface="Adobe Caslon Pro" charset="0"/>
              <a:cs typeface="Arial" pitchFamily="34" charset="0"/>
            </a:endParaRPr>
          </a:p>
          <a:p>
            <a:pPr algn="just">
              <a:defRPr/>
            </a:pPr>
            <a:r>
              <a:rPr lang="es-MX" dirty="0">
                <a:solidFill>
                  <a:srgbClr val="000000"/>
                </a:solidFill>
                <a:latin typeface="Adobe Caslon Pro" charset="0"/>
                <a:cs typeface="Arial" pitchFamily="34" charset="0"/>
              </a:rPr>
              <a:t>Es </a:t>
            </a:r>
            <a:r>
              <a:rPr lang="es-MX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" charset="0"/>
                <a:cs typeface="Arial" pitchFamily="34" charset="0"/>
              </a:rPr>
              <a:t>intención de este proceso </a:t>
            </a:r>
            <a:r>
              <a:rPr lang="es-MX" dirty="0">
                <a:solidFill>
                  <a:srgbClr val="000000"/>
                </a:solidFill>
                <a:latin typeface="Adobe Caslon Pro" charset="0"/>
                <a:cs typeface="Arial" pitchFamily="34" charset="0"/>
              </a:rPr>
              <a:t>que cada uno de los integrantes del Consejo Técnico Escolar </a:t>
            </a:r>
            <a:r>
              <a:rPr lang="es-MX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" charset="0"/>
                <a:cs typeface="Arial" pitchFamily="34" charset="0"/>
              </a:rPr>
              <a:t>rinda cuentas al colectivo de los compromisos adquiridos, de las acciones llevadas a cabo para cumplirlos y de los resultados obtenidos, </a:t>
            </a:r>
            <a:r>
              <a:rPr lang="es-MX" dirty="0">
                <a:solidFill>
                  <a:srgbClr val="000000"/>
                </a:solidFill>
                <a:latin typeface="Adobe Caslon Pro" charset="0"/>
                <a:cs typeface="Arial" pitchFamily="34" charset="0"/>
              </a:rPr>
              <a:t>todos ellos enmarcados en el funcionamiento regular de la escuela y en la mejora de los aprendizajes. </a:t>
            </a:r>
          </a:p>
          <a:p>
            <a:pPr algn="r">
              <a:defRPr/>
            </a:pPr>
            <a:r>
              <a:rPr lang="es-MX" sz="1200" i="1" dirty="0">
                <a:solidFill>
                  <a:srgbClr val="000000"/>
                </a:solidFill>
                <a:latin typeface="Adobe Caslon Pro" charset="0"/>
                <a:cs typeface="Arial" pitchFamily="34" charset="0"/>
              </a:rPr>
              <a:t>Orientaciones para establecer la Ruta de Mejora Escolar. </a:t>
            </a:r>
            <a:endParaRPr lang="es-MX" sz="1200" dirty="0"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99791" y="1716574"/>
            <a:ext cx="5994703" cy="244827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b="1" dirty="0">
                <a:solidFill>
                  <a:schemeClr val="bg1"/>
                </a:solidFill>
                <a:latin typeface="Adobe Caslon Pro" charset="0"/>
                <a:ea typeface="MS PGothic" pitchFamily="34" charset="-128"/>
                <a:cs typeface="Arial" pitchFamily="34" charset="0"/>
              </a:rPr>
              <a:t>Es la práctica en la que el director de la escuela, con el apoyo de los maestros, elabora un informe dirigido a los miembros de la comunidad escolar, que contemple los resultados educativos, de gestión escolar y lo referente a lo administrativo y financiero. Dicho informe será del conocimiento de la autoridad educativa a través de la supervisión escolar</a:t>
            </a:r>
            <a:r>
              <a:rPr lang="es-MX" sz="1900" b="1" dirty="0">
                <a:solidFill>
                  <a:schemeClr val="bg1"/>
                </a:solidFill>
                <a:latin typeface="Adobe Caslon Pro" charset="0"/>
                <a:ea typeface="MS PGothic" pitchFamily="34" charset="-128"/>
                <a:cs typeface="Arial" pitchFamily="34" charset="0"/>
              </a:rPr>
              <a:t>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635375" y="857250"/>
            <a:ext cx="46878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charset="0"/>
                <a:cs typeface="Arial" pitchFamily="34" charset="0"/>
              </a:rPr>
              <a:t>(Pp. 8) </a:t>
            </a:r>
            <a:r>
              <a:rPr lang="es-MX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charset="0"/>
                <a:cs typeface="Arial" pitchFamily="34" charset="0"/>
              </a:rPr>
              <a:t>Rendición de c</a:t>
            </a:r>
            <a:r>
              <a:rPr lang="es-MX" sz="2800" b="1">
                <a:solidFill>
                  <a:schemeClr val="bg1"/>
                </a:solidFill>
                <a:latin typeface="Adobe Caslon Pro Bold" charset="0"/>
                <a:cs typeface="Arial" pitchFamily="34" charset="0"/>
              </a:rPr>
              <a:t>uentas</a:t>
            </a:r>
            <a:r>
              <a:rPr lang="es-MX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charset="0"/>
                <a:cs typeface="Arial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48305" cy="2248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2291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10"/>
          <p:cNvSpPr/>
          <p:nvPr/>
        </p:nvSpPr>
        <p:spPr>
          <a:xfrm>
            <a:off x="684213" y="4186238"/>
            <a:ext cx="4824412" cy="1968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000">
                <a:solidFill>
                  <a:srgbClr val="000000"/>
                </a:solidFill>
                <a:latin typeface="Adobe Caslon Pro" charset="0"/>
                <a:cs typeface="Arial" pitchFamily="34" charset="0"/>
              </a:rPr>
              <a:t>Dicha evaluación </a:t>
            </a: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" charset="0"/>
                <a:cs typeface="Arial" pitchFamily="34" charset="0"/>
              </a:rPr>
              <a:t>se llevará a cabo bajo la coordinación y liderazgo del director. </a:t>
            </a:r>
            <a:r>
              <a:rPr lang="es-MX" sz="2000">
                <a:solidFill>
                  <a:srgbClr val="000000"/>
                </a:solidFill>
                <a:latin typeface="Adobe Caslon Pro" charset="0"/>
                <a:cs typeface="Arial" pitchFamily="34" charset="0"/>
              </a:rPr>
              <a:t>Los </a:t>
            </a:r>
            <a:r>
              <a:rPr lang="es-MX" sz="2000">
                <a:latin typeface="Adobe Caslon Pro" charset="0"/>
                <a:cs typeface="Arial" pitchFamily="34" charset="0"/>
              </a:rPr>
              <a:t>docentes</a:t>
            </a:r>
            <a:r>
              <a:rPr lang="es-MX" sz="2000">
                <a:solidFill>
                  <a:srgbClr val="FF0000"/>
                </a:solidFill>
                <a:latin typeface="Adobe Caslon Pro" charset="0"/>
                <a:cs typeface="Arial" pitchFamily="34" charset="0"/>
              </a:rPr>
              <a:t> </a:t>
            </a:r>
            <a:r>
              <a:rPr lang="es-MX" sz="2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" charset="0"/>
                <a:cs typeface="Arial" pitchFamily="34" charset="0"/>
              </a:rPr>
              <a:t>tendrán la obligación de colaborar en esta actividad. </a:t>
            </a:r>
          </a:p>
          <a:p>
            <a:pPr>
              <a:defRPr/>
            </a:pPr>
            <a:endParaRPr lang="es-MX" sz="800">
              <a:solidFill>
                <a:srgbClr val="000000"/>
              </a:solidFill>
              <a:latin typeface="Adobe Caslon Pro" charset="0"/>
              <a:cs typeface="Arial" pitchFamily="34" charset="0"/>
            </a:endParaRPr>
          </a:p>
          <a:p>
            <a:pPr algn="r">
              <a:defRPr/>
            </a:pPr>
            <a:r>
              <a:rPr lang="es-MX" sz="1400">
                <a:solidFill>
                  <a:srgbClr val="000000"/>
                </a:solidFill>
                <a:latin typeface="Adobe Caslon Pro" charset="0"/>
                <a:cs typeface="Arial" pitchFamily="34" charset="0"/>
              </a:rPr>
              <a:t>Art. 15, </a:t>
            </a:r>
            <a:r>
              <a:rPr lang="es-MX" sz="1400" i="1">
                <a:solidFill>
                  <a:srgbClr val="000000"/>
                </a:solidFill>
                <a:latin typeface="Adobe Caslon Pro" charset="0"/>
                <a:cs typeface="Arial" pitchFamily="34" charset="0"/>
              </a:rPr>
              <a:t>Ley General del Servicio Profesional Docente. </a:t>
            </a:r>
            <a:endParaRPr lang="es-MX">
              <a:cs typeface="Arial" pitchFamily="34" charset="0"/>
            </a:endParaRPr>
          </a:p>
        </p:txBody>
      </p:sp>
      <p:pic>
        <p:nvPicPr>
          <p:cNvPr id="12293" name="Picture 7" descr="http://schamanenstube.com/files/buttons/sphere-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-133350"/>
            <a:ext cx="25273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33738" y="676275"/>
            <a:ext cx="4867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charset="0"/>
                <a:cs typeface="Arial" pitchFamily="34" charset="0"/>
              </a:rPr>
              <a:t>(Pp. 8) </a:t>
            </a:r>
            <a:r>
              <a:rPr lang="es-MX" sz="3200" b="1">
                <a:solidFill>
                  <a:srgbClr val="000000"/>
                </a:solidFill>
                <a:latin typeface="Adobe Caslon Pro Bold" charset="0"/>
                <a:cs typeface="Arial" pitchFamily="34" charset="0"/>
              </a:rPr>
              <a:t>Evaluación int</a:t>
            </a:r>
            <a:r>
              <a:rPr lang="es-MX" sz="3200" b="1">
                <a:solidFill>
                  <a:schemeClr val="bg1"/>
                </a:solidFill>
                <a:latin typeface="Adobe Caslon Pro Bold" charset="0"/>
                <a:cs typeface="Arial" pitchFamily="34" charset="0"/>
              </a:rPr>
              <a:t>e</a:t>
            </a:r>
            <a:r>
              <a:rPr lang="es-MX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charset="0"/>
                <a:cs typeface="Arial" pitchFamily="34" charset="0"/>
              </a:rPr>
              <a:t>rna</a:t>
            </a:r>
            <a:r>
              <a:rPr lang="es-MX" sz="3200" b="1">
                <a:solidFill>
                  <a:srgbClr val="000000"/>
                </a:solidFill>
                <a:latin typeface="Adobe Caslon Pro Bold" charset="0"/>
                <a:cs typeface="Arial" pitchFamily="34" charset="0"/>
              </a:rPr>
              <a:t> </a:t>
            </a:r>
          </a:p>
        </p:txBody>
      </p:sp>
      <p:sp>
        <p:nvSpPr>
          <p:cNvPr id="9" name="8 Llamada rectangular redondeada"/>
          <p:cNvSpPr/>
          <p:nvPr/>
        </p:nvSpPr>
        <p:spPr>
          <a:xfrm>
            <a:off x="677888" y="1484784"/>
            <a:ext cx="5112568" cy="2413620"/>
          </a:xfrm>
          <a:prstGeom prst="wedgeRoundRectCallout">
            <a:avLst>
              <a:gd name="adj1" fmla="val 57070"/>
              <a:gd name="adj2" fmla="val 63853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0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evaluación interna deberá ser </a:t>
            </a:r>
            <a:r>
              <a:rPr lang="es-MX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una actividad permanente, </a:t>
            </a:r>
            <a:r>
              <a:rPr lang="es-MX" sz="20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 </a:t>
            </a:r>
            <a:r>
              <a:rPr lang="es-MX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carácter formativo y tendiente al mejoramiento de la práctica profesional</a:t>
            </a:r>
            <a:r>
              <a:rPr lang="es-MX" sz="20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de los docentes </a:t>
            </a:r>
            <a:r>
              <a:rPr lang="es-MX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y al avance continuo de la Escuela y de la zona escolar</a:t>
            </a:r>
            <a:r>
              <a:rPr lang="es-MX">
                <a:solidFill>
                  <a:srgbClr val="000000"/>
                </a:solidFill>
                <a:latin typeface="Adobe Caslon Pro" charset="0"/>
                <a:ea typeface="MS PGothic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3315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10"/>
          <p:cNvSpPr/>
          <p:nvPr/>
        </p:nvSpPr>
        <p:spPr>
          <a:xfrm>
            <a:off x="557213" y="1744663"/>
            <a:ext cx="833596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>
                <a:latin typeface="Arial" pitchFamily="34" charset="0"/>
                <a:cs typeface="Arial" pitchFamily="34" charset="0"/>
              </a:rPr>
              <a:t>6.- El responsable de cada una de las acciones </a:t>
            </a: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presenten los resultados obtenidos. </a:t>
            </a:r>
          </a:p>
          <a:p>
            <a:pPr>
              <a:defRPr/>
            </a:pPr>
            <a:r>
              <a:rPr lang="es-MX" sz="2000" b="1">
                <a:latin typeface="Arial" pitchFamily="34" charset="0"/>
                <a:cs typeface="Arial" pitchFamily="34" charset="0"/>
              </a:rPr>
              <a:t>7. </a:t>
            </a: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Evidencias concretas </a:t>
            </a:r>
            <a:r>
              <a:rPr lang="es-MX" sz="2000" b="1">
                <a:latin typeface="Arial" pitchFamily="34" charset="0"/>
                <a:cs typeface="Arial" pitchFamily="34" charset="0"/>
              </a:rPr>
              <a:t>y elementos que permitieron o detuvieron la realización de las actividades. </a:t>
            </a:r>
          </a:p>
          <a:p>
            <a:pPr>
              <a:defRPr/>
            </a:pPr>
            <a:r>
              <a:rPr lang="es-MX" sz="2000" b="1">
                <a:latin typeface="Arial" pitchFamily="34" charset="0"/>
                <a:cs typeface="Arial" pitchFamily="34" charset="0"/>
              </a:rPr>
              <a:t>8. </a:t>
            </a: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Organizar la información </a:t>
            </a:r>
            <a:r>
              <a:rPr lang="es-MX" sz="2000" b="1">
                <a:latin typeface="Arial" pitchFamily="34" charset="0"/>
                <a:cs typeface="Arial" pitchFamily="34" charset="0"/>
              </a:rPr>
              <a:t>en un cuadro como el siguiente</a:t>
            </a:r>
            <a:r>
              <a:rPr lang="es-MX" b="1"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7" name="4 Tabla"/>
          <p:cNvGraphicFramePr>
            <a:graphicFrameLocks noGrp="1"/>
          </p:cNvGraphicFramePr>
          <p:nvPr/>
        </p:nvGraphicFramePr>
        <p:xfrm>
          <a:off x="652463" y="3505200"/>
          <a:ext cx="8118475" cy="2176463"/>
        </p:xfrm>
        <a:graphic>
          <a:graphicData uri="http://schemas.openxmlformats.org/drawingml/2006/table">
            <a:tbl>
              <a:tblPr/>
              <a:tblGrid>
                <a:gridCol w="1851025"/>
                <a:gridCol w="1422400"/>
                <a:gridCol w="1422400"/>
                <a:gridCol w="3422650"/>
              </a:tblGrid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Acción realizada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Resultado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Evidencias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Elementos que permitieron o detuvieron la realización de las actividades </a:t>
                      </a: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	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MS PGothic" pitchFamily="34" charset="-128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ángulo 11"/>
          <p:cNvSpPr/>
          <p:nvPr/>
        </p:nvSpPr>
        <p:spPr>
          <a:xfrm>
            <a:off x="3491880" y="5956130"/>
            <a:ext cx="525658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>
                <a:latin typeface="Arial" pitchFamily="34" charset="0"/>
                <a:cs typeface="Arial" pitchFamily="34" charset="0"/>
              </a:rPr>
              <a:t>Es importante que esta tabla se elabore previamente a la sesión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520365" y="282930"/>
            <a:ext cx="8120731" cy="132528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5. Recuperen el cuadro de acciones para el mes de octubre, elaborado en la primera sesión ordinaria y colóquenlo en un lugar visible para todos.</a:t>
            </a:r>
          </a:p>
        </p:txBody>
      </p:sp>
      <p:grpSp>
        <p:nvGrpSpPr>
          <p:cNvPr id="13350" name="8 Grupo"/>
          <p:cNvGrpSpPr>
            <a:grpSpLocks/>
          </p:cNvGrpSpPr>
          <p:nvPr/>
        </p:nvGrpSpPr>
        <p:grpSpPr bwMode="auto">
          <a:xfrm>
            <a:off x="2001838" y="5414963"/>
            <a:ext cx="2008187" cy="1443037"/>
            <a:chOff x="5004048" y="1468335"/>
            <a:chExt cx="2008224" cy="1443038"/>
          </a:xfrm>
        </p:grpSpPr>
        <p:pic>
          <p:nvPicPr>
            <p:cNvPr id="13351" name="Picture 8" descr="https://salvadorzamora.files.wordpress.com/2012/11/scribus_logo.png?w=5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134" y="1468335"/>
              <a:ext cx="1608138" cy="144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5004048" y="1740864"/>
              <a:ext cx="1403226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Producto 1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4339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41375" y="1557338"/>
            <a:ext cx="805656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000">
                <a:latin typeface="Arial" pitchFamily="34" charset="0"/>
                <a:cs typeface="Arial" pitchFamily="34" charset="0"/>
              </a:rPr>
              <a:t>10. </a:t>
            </a: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Incorporen a la lista de acciones de octubre lo correspondiente a los meses de agosto y septiembre, </a:t>
            </a:r>
            <a:r>
              <a:rPr lang="es-MX" sz="2000">
                <a:latin typeface="Arial" pitchFamily="34" charset="0"/>
                <a:cs typeface="Arial" pitchFamily="34" charset="0"/>
              </a:rPr>
              <a:t>a manera de </a:t>
            </a:r>
            <a:r>
              <a:rPr lang="es-MX" sz="2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una línea del tiempo, misma que se irá construyendo a lo largo de las sesiones ordinarias </a:t>
            </a:r>
            <a:r>
              <a:rPr lang="es-MX" sz="2000">
                <a:latin typeface="Arial" pitchFamily="34" charset="0"/>
                <a:cs typeface="Arial" pitchFamily="34" charset="0"/>
              </a:rPr>
              <a:t>y que les dará oportunidad de observar de manera evidente el avance que va logrando el colectivo en la consecución de sus objetivos y metas.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187624" y="3675995"/>
            <a:ext cx="7248720" cy="19852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8" name="7 Rectángulo"/>
          <p:cNvSpPr/>
          <p:nvPr/>
        </p:nvSpPr>
        <p:spPr>
          <a:xfrm>
            <a:off x="785813" y="342900"/>
            <a:ext cx="7716837" cy="101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000">
                <a:latin typeface="Arial" pitchFamily="34" charset="0"/>
                <a:cs typeface="Arial" pitchFamily="34" charset="0"/>
              </a:rPr>
              <a:t>9. Una vez que esté lleno el cuadro, </a:t>
            </a: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contrasten la información registrada con los objetivos y las metas establecidas en su planeación, </a:t>
            </a:r>
            <a:r>
              <a:rPr lang="es-MX" sz="2000">
                <a:latin typeface="Arial" pitchFamily="34" charset="0"/>
                <a:cs typeface="Arial" pitchFamily="34" charset="0"/>
              </a:rPr>
              <a:t>elaborada durante la fase intensiva.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684213" y="5805488"/>
            <a:ext cx="8280400" cy="5762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4348" name="8 Rectángulo"/>
          <p:cNvSpPr>
            <a:spLocks noChangeArrowheads="1"/>
          </p:cNvSpPr>
          <p:nvPr/>
        </p:nvSpPr>
        <p:spPr bwMode="auto">
          <a:xfrm>
            <a:off x="6516688" y="5918200"/>
            <a:ext cx="1536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MX" sz="1400" b="1">
                <a:solidFill>
                  <a:schemeClr val="bg1"/>
                </a:solidFill>
                <a:latin typeface="Arial" pitchFamily="34" charset="0"/>
              </a:rPr>
              <a:t>línea del tiempo</a:t>
            </a:r>
            <a:endParaRPr lang="es-MX" sz="1400" b="1">
              <a:solidFill>
                <a:schemeClr val="bg1"/>
              </a:solidFill>
            </a:endParaRPr>
          </a:p>
        </p:txBody>
      </p:sp>
      <p:grpSp>
        <p:nvGrpSpPr>
          <p:cNvPr id="14349" name="8 Grupo"/>
          <p:cNvGrpSpPr>
            <a:grpSpLocks/>
          </p:cNvGrpSpPr>
          <p:nvPr/>
        </p:nvGrpSpPr>
        <p:grpSpPr bwMode="auto">
          <a:xfrm>
            <a:off x="184150" y="5214938"/>
            <a:ext cx="2008188" cy="1443037"/>
            <a:chOff x="5004048" y="1468335"/>
            <a:chExt cx="2008224" cy="1443038"/>
          </a:xfrm>
        </p:grpSpPr>
        <p:pic>
          <p:nvPicPr>
            <p:cNvPr id="14350" name="Picture 8" descr="https://salvadorzamora.files.wordpress.com/2012/11/scribus_logo.png?w=5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134" y="1468335"/>
              <a:ext cx="1608138" cy="144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5004048" y="1740864"/>
              <a:ext cx="1403226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Producto 2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5363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1198563" y="881063"/>
            <a:ext cx="338455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Apartado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4953">
            <a:off x="373063" y="1319213"/>
            <a:ext cx="842168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9 Rectángulo"/>
          <p:cNvSpPr>
            <a:spLocks noChangeArrowheads="1"/>
          </p:cNvSpPr>
          <p:nvPr/>
        </p:nvSpPr>
        <p:spPr bwMode="auto">
          <a:xfrm rot="-339547">
            <a:off x="2692400" y="2246313"/>
            <a:ext cx="5875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chemeClr val="bg1"/>
                </a:solidFill>
                <a:latin typeface="Arial" pitchFamily="34" charset="0"/>
              </a:rPr>
              <a:t>Realicemos la evaluación de las</a:t>
            </a:r>
          </a:p>
          <a:p>
            <a:pPr algn="ctr"/>
            <a:r>
              <a:rPr lang="es-MX" sz="2400" b="1">
                <a:solidFill>
                  <a:schemeClr val="bg1"/>
                </a:solidFill>
                <a:latin typeface="Arial" pitchFamily="34" charset="0"/>
              </a:rPr>
              <a:t>acciones para la mejora de los aprendizajes (Pp. 10)</a:t>
            </a:r>
          </a:p>
        </p:txBody>
      </p:sp>
      <p:pic>
        <p:nvPicPr>
          <p:cNvPr id="15369" name="Picture 11" descr="http://200.53.147.154/galeria/img/b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581025"/>
            <a:ext cx="12969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10 CuadroTexto"/>
          <p:cNvSpPr txBox="1">
            <a:spLocks noChangeArrowheads="1"/>
          </p:cNvSpPr>
          <p:nvPr/>
        </p:nvSpPr>
        <p:spPr bwMode="auto">
          <a:xfrm>
            <a:off x="5284788" y="1035050"/>
            <a:ext cx="1263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1600">
                <a:latin typeface="Arial" pitchFamily="34" charset="0"/>
              </a:rPr>
              <a:t>(Pp. 10)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15029"/>
            <a:ext cx="2843808" cy="1600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98807"/>
            <a:ext cx="2517360" cy="1417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25219"/>
            <a:ext cx="2304256" cy="129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9226">
            <a:off x="4682932" y="2726530"/>
            <a:ext cx="3853583" cy="3170099"/>
          </a:xfrm>
          <a:prstGeom prst="rect">
            <a:avLst/>
          </a:prstGeom>
          <a:solidFill>
            <a:srgbClr val="FFC000"/>
          </a:solidFill>
          <a:ln w="95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000">
                <a:latin typeface="Arial" pitchFamily="34" charset="0"/>
                <a:cs typeface="Arial" pitchFamily="34" charset="0"/>
              </a:rPr>
              <a:t>…</a:t>
            </a:r>
            <a:r>
              <a:rPr lang="es-MX" sz="2000" b="1">
                <a:latin typeface="Arial" pitchFamily="34" charset="0"/>
                <a:cs typeface="Arial" pitchFamily="34" charset="0"/>
              </a:rPr>
              <a:t>registros de asistencia, reportes de evaluación, expedientes de los alumnos, cuadernos, diagnósticos de sus alumnos, planeaciones didácticas, identificación de alumnos que presentan alguna dificultad en su desempeño escolar, entre otros</a:t>
            </a:r>
            <a:r>
              <a:rPr lang="es-MX">
                <a:cs typeface="Arial" pitchFamily="34" charset="0"/>
              </a:rPr>
              <a:t>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6390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507611" y="548680"/>
            <a:ext cx="8168845" cy="158417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En este momento la escuela cuenta con información para determinar cuánto se ha avanzado en el logro de los objetivos y las metas establecidas en su planeación…</a:t>
            </a:r>
            <a:r>
              <a:rPr lang="es-MX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(Pp. 10)</a:t>
            </a:r>
            <a:endParaRPr lang="es-MX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6394" name="Picture 4" descr="C:\Users\GabrieL\Downloads\Pin rojo circ 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43063"/>
            <a:ext cx="14049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Llamada de nube"/>
          <p:cNvSpPr/>
          <p:nvPr/>
        </p:nvSpPr>
        <p:spPr>
          <a:xfrm>
            <a:off x="1547663" y="1844824"/>
            <a:ext cx="3286995" cy="2016224"/>
          </a:xfrm>
          <a:prstGeom prst="cloudCallout">
            <a:avLst>
              <a:gd name="adj1" fmla="val -42531"/>
              <a:gd name="adj2" fmla="val 4809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16399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4005461"/>
            <a:ext cx="3176588" cy="238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7411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21878">
            <a:off x="2937545" y="4497895"/>
            <a:ext cx="574704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8" name="7 Rectángulo redondeado"/>
          <p:cNvSpPr/>
          <p:nvPr/>
        </p:nvSpPr>
        <p:spPr>
          <a:xfrm>
            <a:off x="949325" y="476250"/>
            <a:ext cx="7559675" cy="18732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12. A partir de la información que aportan estos materiales, organicen de forma individual, lo correspondiente a los rubros siguientes. </a:t>
            </a:r>
            <a:r>
              <a:rPr lang="es-MX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Incorporen aquellos otros que el colectivo considere pertinentes y que dan respuesta a la atención de sus prioridades.</a:t>
            </a:r>
          </a:p>
        </p:txBody>
      </p:sp>
      <p:pic>
        <p:nvPicPr>
          <p:cNvPr id="17414" name="Picture 4" descr="http://occupations.phillipmartin.info/jim_henson_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27416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266993">
            <a:off x="3106244" y="2566897"/>
            <a:ext cx="5688352" cy="175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7416" name="Picture 6" descr="http://www.ars.usda.gov/is/espanol/kids/bigcity/story2/pregunt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65388"/>
            <a:ext cx="12239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8436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34253" y="5244802"/>
            <a:ext cx="3975348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8441" name="Picture 9" descr="C:\Users\Juan Carlos\Desktop\FOTOS\image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213"/>
            <a:ext cx="284110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:\Users\Juan Carlos\Desktop\FOTOS\image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2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 rot="21278321">
            <a:off x="4613962" y="310120"/>
            <a:ext cx="4018185" cy="5530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8442" name="Picture 10" descr="C:\Users\Juan Carlos\Desktop\FOTOS\image222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972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C:\Users\Juan Carlos\Desktop\FOTOS\image_1111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56" y="3097213"/>
            <a:ext cx="253192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5" descr="http://www.gifss.com/escolares/estudiante-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94" y="850106"/>
            <a:ext cx="3273426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00" y="2133600"/>
            <a:ext cx="29083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239651" y="2420888"/>
            <a:ext cx="4968552" cy="30243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9463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45032" y="1636306"/>
            <a:ext cx="4828720" cy="2550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21386976">
            <a:off x="2377225" y="3956181"/>
            <a:ext cx="4417082" cy="2564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7" name="6 Rectángulo"/>
          <p:cNvSpPr/>
          <p:nvPr/>
        </p:nvSpPr>
        <p:spPr>
          <a:xfrm>
            <a:off x="409303" y="319191"/>
            <a:ext cx="8352928" cy="10618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100">
                <a:latin typeface="Arial" pitchFamily="34" charset="0"/>
                <a:cs typeface="Arial" pitchFamily="34" charset="0"/>
              </a:rPr>
              <a:t>13. Cada maestro comparte su información al colectivo, en equipos elaboran gráficos que representan los datos de la escuela por cada uno de los rubros, para ser presentados y analizados en plenaria.</a:t>
            </a:r>
          </a:p>
        </p:txBody>
      </p:sp>
      <p:grpSp>
        <p:nvGrpSpPr>
          <p:cNvPr id="19469" name="2 Grupo"/>
          <p:cNvGrpSpPr>
            <a:grpSpLocks/>
          </p:cNvGrpSpPr>
          <p:nvPr/>
        </p:nvGrpSpPr>
        <p:grpSpPr bwMode="auto">
          <a:xfrm>
            <a:off x="5003800" y="1468438"/>
            <a:ext cx="2008188" cy="1443037"/>
            <a:chOff x="5004048" y="1468335"/>
            <a:chExt cx="2008224" cy="1443038"/>
          </a:xfrm>
        </p:grpSpPr>
        <p:pic>
          <p:nvPicPr>
            <p:cNvPr id="19470" name="Picture 8" descr="https://salvadorzamora.files.wordpress.com/2012/11/scribus_logo.png?w=54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134" y="1468335"/>
              <a:ext cx="1608138" cy="144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5004048" y="1740864"/>
              <a:ext cx="1403226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Producto 3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1512" y="2787873"/>
            <a:ext cx="28733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20484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 rot="212966">
            <a:off x="668749" y="2196288"/>
            <a:ext cx="6056484" cy="3785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• ¿Cómo es la participación en clase, la asistencia, así como el comportamiento de los alumnos con bajo desempeño escolar? </a:t>
            </a:r>
            <a:r>
              <a:rPr lang="es-MX" sz="2000">
                <a:latin typeface="Arial" pitchFamily="34" charset="0"/>
                <a:cs typeface="Arial" pitchFamily="34" charset="0"/>
              </a:rPr>
              <a:t>¿Cómo se reflejan en estos mismos aspectos los alumnos con alto desempeño escolar?</a:t>
            </a:r>
          </a:p>
          <a:p>
            <a:pPr>
              <a:defRPr/>
            </a:pP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• ¿Qué relación establecen entre los aspectos abordados y los resultados de los alumnos? </a:t>
            </a:r>
            <a:r>
              <a:rPr lang="es-MX" sz="2000">
                <a:latin typeface="Arial" pitchFamily="34" charset="0"/>
                <a:cs typeface="Arial" pitchFamily="34" charset="0"/>
              </a:rPr>
              <a:t>¿Con que materiales de los utilizados en el ejercicio, sustentan estas afirmaciones?</a:t>
            </a:r>
          </a:p>
          <a:p>
            <a:pPr>
              <a:defRPr/>
            </a:pPr>
            <a:r>
              <a:rPr lang="es-MX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• ¿Qué relación existe entre las acciones que plasmamos en la Línea de Tiempo con los resultados obtenidos en las gráficas?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91044" y="364197"/>
            <a:ext cx="8085412" cy="144016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14. </a:t>
            </a:r>
            <a:r>
              <a:rPr lang="es-MX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Analicen, de manera crítica y objetiva, la información plasmada en los gráficos elaborados para establecer los factores críticos que deben ser atendidos de manera prioritaria. Tomen en cuenta las siguientes preguntas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6" descr="14rt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1581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2713038" y="2328863"/>
            <a:ext cx="6035675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1600">
                <a:latin typeface="Arial" pitchFamily="34" charset="0"/>
                <a:cs typeface="Arial" pitchFamily="34" charset="0"/>
              </a:rPr>
              <a:t>4 </a:t>
            </a:r>
            <a:r>
              <a:rPr lang="es-MX" sz="1600" b="1">
                <a:latin typeface="Arial" pitchFamily="34" charset="0"/>
                <a:cs typeface="Arial" pitchFamily="34" charset="0"/>
              </a:rPr>
              <a:t>Introducción </a:t>
            </a:r>
            <a:endParaRPr lang="es-MX" sz="16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MX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 Propósitos </a:t>
            </a:r>
          </a:p>
          <a:p>
            <a:pPr>
              <a:defRPr/>
            </a:pPr>
            <a:r>
              <a:rPr lang="es-MX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 Organicemos nuestra segunda sesión ordinaria </a:t>
            </a:r>
          </a:p>
          <a:p>
            <a:pPr>
              <a:defRPr/>
            </a:pPr>
            <a:r>
              <a:rPr lang="es-MX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 ¿Cuánto avanzamos en este mes? </a:t>
            </a:r>
          </a:p>
          <a:p>
            <a:pPr>
              <a:defRPr/>
            </a:pPr>
            <a:r>
              <a:rPr lang="es-MX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 Realicemos la evaluación de las acciones implementadas en el mes de octubre </a:t>
            </a:r>
          </a:p>
          <a:p>
            <a:pPr>
              <a:defRPr/>
            </a:pPr>
            <a:r>
              <a:rPr lang="es-MX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14 ¿Qué comunicar y cómo comunicarlo? </a:t>
            </a:r>
          </a:p>
          <a:p>
            <a:pPr>
              <a:defRPr/>
            </a:pPr>
            <a:r>
              <a:rPr lang="es-MX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14 Acordemos las acciones para el mes de noviembre</a:t>
            </a:r>
          </a:p>
          <a:p>
            <a:pPr>
              <a:defRPr/>
            </a:pPr>
            <a:r>
              <a:rPr lang="es-MX" sz="1600">
                <a:latin typeface="Arial" pitchFamily="34" charset="0"/>
                <a:cs typeface="Arial" pitchFamily="34" charset="0"/>
              </a:rPr>
              <a:t>16 </a:t>
            </a:r>
            <a:r>
              <a:rPr lang="es-MX" sz="1600" b="1">
                <a:latin typeface="Arial" pitchFamily="34" charset="0"/>
                <a:cs typeface="Arial" pitchFamily="34" charset="0"/>
              </a:rPr>
              <a:t>Actividades para aprender a convivir </a:t>
            </a:r>
            <a:endParaRPr lang="es-MX" sz="16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MX" sz="1600">
                <a:latin typeface="Arial" pitchFamily="34" charset="0"/>
                <a:cs typeface="Arial" pitchFamily="34" charset="0"/>
              </a:rPr>
              <a:t>17 </a:t>
            </a:r>
            <a:r>
              <a:rPr lang="es-MX" sz="1600" b="1">
                <a:latin typeface="Arial" pitchFamily="34" charset="0"/>
                <a:cs typeface="Arial" pitchFamily="34" charset="0"/>
              </a:rPr>
              <a:t>Actividad 1 </a:t>
            </a:r>
            <a:r>
              <a:rPr lang="es-MX" sz="1600">
                <a:latin typeface="Arial" pitchFamily="34" charset="0"/>
                <a:cs typeface="Arial" pitchFamily="34" charset="0"/>
              </a:rPr>
              <a:t>Conociendo a ogrín, rurrún y rosa (Asertividad) </a:t>
            </a:r>
          </a:p>
          <a:p>
            <a:pPr>
              <a:defRPr/>
            </a:pPr>
            <a:r>
              <a:rPr lang="es-MX" sz="1600">
                <a:latin typeface="Arial" pitchFamily="34" charset="0"/>
                <a:cs typeface="Arial" pitchFamily="34" charset="0"/>
              </a:rPr>
              <a:t>19 </a:t>
            </a:r>
            <a:r>
              <a:rPr lang="es-MX" sz="1600" b="1">
                <a:latin typeface="Arial" pitchFamily="34" charset="0"/>
                <a:cs typeface="Arial" pitchFamily="34" charset="0"/>
              </a:rPr>
              <a:t>Actividad 2 </a:t>
            </a:r>
            <a:r>
              <a:rPr lang="es-MX" sz="1600">
                <a:latin typeface="Arial" pitchFamily="34" charset="0"/>
                <a:cs typeface="Arial" pitchFamily="34" charset="0"/>
              </a:rPr>
              <a:t>Descubriendo nuestros sentimientos (Empatía) </a:t>
            </a:r>
          </a:p>
          <a:p>
            <a:pPr>
              <a:defRPr/>
            </a:pPr>
            <a:r>
              <a:rPr lang="es-MX" sz="1600">
                <a:latin typeface="Arial" pitchFamily="34" charset="0"/>
                <a:cs typeface="Arial" pitchFamily="34" charset="0"/>
              </a:rPr>
              <a:t>20 </a:t>
            </a:r>
            <a:r>
              <a:rPr lang="es-MX" sz="1600" b="1">
                <a:latin typeface="Arial" pitchFamily="34" charset="0"/>
                <a:cs typeface="Arial" pitchFamily="34" charset="0"/>
              </a:rPr>
              <a:t>Actividad 3 </a:t>
            </a:r>
            <a:r>
              <a:rPr lang="es-MX" sz="1600">
                <a:latin typeface="Arial" pitchFamily="34" charset="0"/>
                <a:cs typeface="Arial" pitchFamily="34" charset="0"/>
              </a:rPr>
              <a:t>El director de la orquesta (Liderazgo democrático) </a:t>
            </a:r>
          </a:p>
          <a:p>
            <a:pPr>
              <a:defRPr/>
            </a:pPr>
            <a:r>
              <a:rPr lang="es-MX" sz="1600">
                <a:latin typeface="Arial" pitchFamily="34" charset="0"/>
                <a:cs typeface="Arial" pitchFamily="34" charset="0"/>
              </a:rPr>
              <a:t>22 </a:t>
            </a:r>
            <a:r>
              <a:rPr lang="es-MX" sz="1600" b="1">
                <a:latin typeface="Arial" pitchFamily="34" charset="0"/>
                <a:cs typeface="Arial" pitchFamily="34" charset="0"/>
              </a:rPr>
              <a:t>Actividad 4 </a:t>
            </a:r>
            <a:r>
              <a:rPr lang="es-MX" sz="1600">
                <a:latin typeface="Arial" pitchFamily="34" charset="0"/>
                <a:cs typeface="Arial" pitchFamily="34" charset="0"/>
              </a:rPr>
              <a:t>Cuéntame el final (Toma de decisiones y consenso</a:t>
            </a:r>
            <a:r>
              <a:rPr lang="es-MX" sz="1600">
                <a:cs typeface="Arial" pitchFamily="34" charset="0"/>
              </a:rPr>
              <a:t>) </a:t>
            </a:r>
          </a:p>
        </p:txBody>
      </p:sp>
      <p:sp>
        <p:nvSpPr>
          <p:cNvPr id="3078" name="8 CuadroTexto"/>
          <p:cNvSpPr txBox="1">
            <a:spLocks noChangeArrowheads="1"/>
          </p:cNvSpPr>
          <p:nvPr/>
        </p:nvSpPr>
        <p:spPr bwMode="auto">
          <a:xfrm>
            <a:off x="1476375" y="827088"/>
            <a:ext cx="151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3200" b="1">
                <a:solidFill>
                  <a:schemeClr val="bg1"/>
                </a:solidFill>
                <a:latin typeface="Arial" pitchFamily="34" charset="0"/>
              </a:rPr>
              <a:t>Índice</a:t>
            </a:r>
            <a:endParaRPr lang="es-MX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9" name="6 CuadroTexto"/>
          <p:cNvSpPr txBox="1">
            <a:spLocks noChangeArrowheads="1"/>
          </p:cNvSpPr>
          <p:nvPr/>
        </p:nvSpPr>
        <p:spPr bwMode="auto">
          <a:xfrm>
            <a:off x="2735263" y="1739900"/>
            <a:ext cx="424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2400" b="1">
                <a:latin typeface="Arial" pitchFamily="34" charset="0"/>
              </a:rPr>
              <a:t>Conociendo nuestra guía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48680"/>
            <a:ext cx="1728192" cy="22425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91259"/>
            <a:ext cx="2448271" cy="238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classroomclipart.com/images/gallery/Animations/Reading/UNDER_6_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60700"/>
            <a:ext cx="61341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21508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555577" y="316529"/>
            <a:ext cx="8136904" cy="208823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15. A partir de las respuestas que brinden, </a:t>
            </a:r>
            <a:r>
              <a:rPr lang="es-MX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planteen los ajustes a los objetivos y metas para determinar qué acciones hay que volver a realizar, cuáles se dan por concluidas al haber cumplido su propósito,</a:t>
            </a:r>
            <a:r>
              <a:rPr lang="es-MX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 bien, si se proponen otras con base en las nuevas necesidades educativas presentes en el plantel.</a:t>
            </a:r>
          </a:p>
        </p:txBody>
      </p:sp>
      <p:sp>
        <p:nvSpPr>
          <p:cNvPr id="9" name="8 Elipse"/>
          <p:cNvSpPr/>
          <p:nvPr/>
        </p:nvSpPr>
        <p:spPr>
          <a:xfrm>
            <a:off x="6044108" y="2204864"/>
            <a:ext cx="2736304" cy="21806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16</a:t>
            </a:r>
            <a:r>
              <a:rPr lang="es-MX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 Registren los acuerdos en su Cuaderno de Bitácora.</a:t>
            </a:r>
          </a:p>
        </p:txBody>
      </p:sp>
      <p:pic>
        <p:nvPicPr>
          <p:cNvPr id="21515" name="Picture 7" descr="C:\Users\GabrieL\Downloads\tintero antigu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636838"/>
            <a:ext cx="35845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 descr="C:\Users\GabrieL\Downloads\Inspeccio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813050"/>
            <a:ext cx="4643437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2532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2 CuadroTexto"/>
          <p:cNvSpPr txBox="1">
            <a:spLocks noChangeArrowheads="1"/>
          </p:cNvSpPr>
          <p:nvPr/>
        </p:nvSpPr>
        <p:spPr bwMode="auto">
          <a:xfrm>
            <a:off x="842963" y="1054100"/>
            <a:ext cx="3106737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Apartado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909763"/>
            <a:ext cx="547211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2 Rectángulo"/>
          <p:cNvSpPr>
            <a:spLocks noChangeArrowheads="1"/>
          </p:cNvSpPr>
          <p:nvPr/>
        </p:nvSpPr>
        <p:spPr bwMode="auto">
          <a:xfrm rot="-192649">
            <a:off x="3659188" y="2335213"/>
            <a:ext cx="3656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2800" b="1">
                <a:solidFill>
                  <a:schemeClr val="bg1"/>
                </a:solidFill>
                <a:latin typeface="Arial" pitchFamily="34" charset="0"/>
              </a:rPr>
              <a:t>¿Qué comunicar y cómo comunicarlo</a:t>
            </a:r>
            <a:r>
              <a:rPr lang="es-MX" sz="2800" b="1">
                <a:solidFill>
                  <a:schemeClr val="bg1"/>
                </a:solidFill>
              </a:rPr>
              <a:t>? </a:t>
            </a:r>
            <a:endParaRPr lang="es-MX" sz="2800">
              <a:solidFill>
                <a:schemeClr val="bg1"/>
              </a:solidFill>
            </a:endParaRPr>
          </a:p>
        </p:txBody>
      </p:sp>
      <p:pic>
        <p:nvPicPr>
          <p:cNvPr id="22536" name="Picture 12" descr="http://200.53.147.154/galeria/img/b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69925"/>
            <a:ext cx="128746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22538" name="Picture 21" descr="http://www.soloimagen.net/public/gifs/engranajes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19438"/>
            <a:ext cx="308133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10 CuadroTexto"/>
          <p:cNvSpPr txBox="1">
            <a:spLocks noChangeArrowheads="1"/>
          </p:cNvSpPr>
          <p:nvPr/>
        </p:nvSpPr>
        <p:spPr bwMode="auto">
          <a:xfrm>
            <a:off x="4868863" y="982663"/>
            <a:ext cx="1265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1600">
                <a:latin typeface="Arial" pitchFamily="34" charset="0"/>
              </a:rPr>
              <a:t>(Pp. 14)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23555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 rot="198469">
            <a:off x="2339752" y="1490163"/>
            <a:ext cx="6416312" cy="48936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19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El desempeño escolar de los alumnos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observado en este periodo. </a:t>
            </a:r>
          </a:p>
          <a:p>
            <a:pPr>
              <a:defRPr/>
            </a:pPr>
            <a:r>
              <a:rPr lang="es-MX" sz="19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Las acciones que como docentes desarrollarán para mejorar las competencias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de los alumnos en lectura, escritura y matemáticas. </a:t>
            </a:r>
          </a:p>
          <a:p>
            <a:pPr>
              <a:defRPr/>
            </a:pPr>
            <a:r>
              <a:rPr lang="es-MX" sz="19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Las estrategias que han implementado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para lograr que todos los alumnos asistan puntual y regularmente a la escuela, permanezcan en ella, se involucren en las actividades y adquieran los aprendizajes esperados. </a:t>
            </a:r>
          </a:p>
          <a:p>
            <a:pPr>
              <a:defRPr/>
            </a:pPr>
            <a:r>
              <a:rPr lang="es-MX" sz="19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Los factores que han favorecido u obstaculizado 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el establecimiento de un ambiente de convivencia sana y pacífica en la comunidad escolar. </a:t>
            </a:r>
          </a:p>
          <a:p>
            <a:pPr>
              <a:defRPr/>
            </a:pPr>
            <a:r>
              <a:rPr lang="es-MX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Los mecanismos que han puesto en marcha para involucrar y hacer participar a los padres de familia</a:t>
            </a:r>
            <a:r>
              <a:rPr lang="es-MX" sz="19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es-MX" sz="19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Los rubros que en lo particular el CTE haya determinado atender.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335212" y="332656"/>
            <a:ext cx="7556690" cy="936104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17.- Con base en los logros identificados en las actividades anteriores, comenten sobre: </a:t>
            </a:r>
          </a:p>
        </p:txBody>
      </p:sp>
      <p:pic>
        <p:nvPicPr>
          <p:cNvPr id="23562" name="Picture 2" descr="C:\Users\GabrieL\Downloads\Niño placi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23114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C:\Users\GabrieL\Downloads\Post verde claro c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6487">
            <a:off x="327025" y="222250"/>
            <a:ext cx="46450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7" name="6 Rectángulo"/>
          <p:cNvSpPr/>
          <p:nvPr/>
        </p:nvSpPr>
        <p:spPr>
          <a:xfrm rot="20953210">
            <a:off x="862255" y="859645"/>
            <a:ext cx="3574770" cy="30008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100" b="1">
                <a:latin typeface="Arial" pitchFamily="34" charset="0"/>
                <a:cs typeface="Arial" pitchFamily="34" charset="0"/>
              </a:rPr>
              <a:t>18. Con base en lo anterior, determinen qué se debe informar a la comunidad escolar. </a:t>
            </a:r>
            <a:r>
              <a:rPr lang="es-MX" sz="21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Establezcan las formas más adecuadas para ello y los instrumentos</a:t>
            </a:r>
          </a:p>
          <a:p>
            <a:pPr>
              <a:defRPr/>
            </a:pPr>
            <a:r>
              <a:rPr lang="es-MX" sz="21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más idóneos de acuerdo con el destinatario</a:t>
            </a:r>
            <a:r>
              <a:rPr lang="es-MX" sz="21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584" name="8 Rectángulo"/>
          <p:cNvSpPr>
            <a:spLocks noChangeArrowheads="1"/>
          </p:cNvSpPr>
          <p:nvPr/>
        </p:nvSpPr>
        <p:spPr bwMode="auto">
          <a:xfrm>
            <a:off x="4491038" y="5367338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2000" b="1">
                <a:latin typeface="Arial" pitchFamily="34" charset="0"/>
              </a:rPr>
              <a:t>19. Registren los acuerdos en su Cuaderno de Bitácora.</a:t>
            </a:r>
          </a:p>
        </p:txBody>
      </p:sp>
      <p:pic>
        <p:nvPicPr>
          <p:cNvPr id="24585" name="Picture 5" descr="C:\Users\GabrieL\Downloads\niño relo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179888"/>
            <a:ext cx="295275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7" descr="C:\Users\GabrieL\Downloads\pluma 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5146675"/>
            <a:ext cx="8858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7" name="9 Grupo"/>
          <p:cNvGrpSpPr>
            <a:grpSpLocks/>
          </p:cNvGrpSpPr>
          <p:nvPr/>
        </p:nvGrpSpPr>
        <p:grpSpPr bwMode="auto">
          <a:xfrm>
            <a:off x="2819400" y="4471988"/>
            <a:ext cx="2008188" cy="1443037"/>
            <a:chOff x="5004048" y="1468335"/>
            <a:chExt cx="2008224" cy="1443038"/>
          </a:xfrm>
        </p:grpSpPr>
        <p:pic>
          <p:nvPicPr>
            <p:cNvPr id="24589" name="Picture 8" descr="https://salvadorzamora.files.wordpress.com/2012/11/scribus_logo.png?w=54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134" y="1468335"/>
              <a:ext cx="1608138" cy="144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5004048" y="1740864"/>
              <a:ext cx="1403226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Producto 4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70492"/>
            <a:ext cx="3078088" cy="3078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5603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88" y="6361113"/>
            <a:ext cx="9123362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25605" name="Picture 3" descr="C:\Users\GabrieL\Downloads\Cuadro texto origami naran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663700"/>
            <a:ext cx="475297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2 CuadroTexto"/>
          <p:cNvSpPr txBox="1">
            <a:spLocks noChangeArrowheads="1"/>
          </p:cNvSpPr>
          <p:nvPr/>
        </p:nvSpPr>
        <p:spPr bwMode="auto">
          <a:xfrm>
            <a:off x="755650" y="809625"/>
            <a:ext cx="338455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Apartado</a:t>
            </a:r>
          </a:p>
        </p:txBody>
      </p:sp>
      <p:sp>
        <p:nvSpPr>
          <p:cNvPr id="25607" name="1 Rectángulo"/>
          <p:cNvSpPr>
            <a:spLocks noChangeArrowheads="1"/>
          </p:cNvSpPr>
          <p:nvPr/>
        </p:nvSpPr>
        <p:spPr bwMode="auto">
          <a:xfrm>
            <a:off x="2447925" y="2074863"/>
            <a:ext cx="307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chemeClr val="bg1"/>
                </a:solidFill>
                <a:latin typeface="Arial" pitchFamily="34" charset="0"/>
              </a:rPr>
              <a:t>Acordemos las acciones para el mes de noviembre </a:t>
            </a:r>
            <a:endParaRPr lang="es-MX" sz="240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5608" name="Picture 9" descr="http://200.53.147.154/galeria/img/b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619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 descr="C:\Users\GabrieL\Downloads\lapices bifurcad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76250"/>
            <a:ext cx="201136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10 CuadroTexto"/>
          <p:cNvSpPr txBox="1">
            <a:spLocks noChangeArrowheads="1"/>
          </p:cNvSpPr>
          <p:nvPr/>
        </p:nvSpPr>
        <p:spPr bwMode="auto">
          <a:xfrm>
            <a:off x="4564063" y="982663"/>
            <a:ext cx="1263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1600">
                <a:latin typeface="Arial" pitchFamily="34" charset="0"/>
              </a:rPr>
              <a:t>(Pp. 14)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74" y="3717032"/>
            <a:ext cx="268829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ciencias.mdl2.com/pluginfile.php?file=/2/course/section/1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39888"/>
            <a:ext cx="1905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84286" y="548680"/>
            <a:ext cx="8219653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000">
                <a:latin typeface="Arial" pitchFamily="34" charset="0"/>
                <a:cs typeface="Arial" pitchFamily="34" charset="0"/>
              </a:rPr>
              <a:t>20. Concluido el ejercicio, </a:t>
            </a: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destaquen de su planeación las acciones </a:t>
            </a:r>
            <a:r>
              <a:rPr lang="es-MX" sz="2000">
                <a:latin typeface="Arial" pitchFamily="34" charset="0"/>
                <a:cs typeface="Arial" pitchFamily="34" charset="0"/>
              </a:rPr>
              <a:t>que habrán de llevar a cabo en el </a:t>
            </a: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mes de noviembre</a:t>
            </a:r>
            <a:r>
              <a:rPr lang="es-MX" sz="200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66750" y="5626100"/>
            <a:ext cx="84756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000">
                <a:latin typeface="Arial" pitchFamily="34" charset="0"/>
                <a:cs typeface="Arial" pitchFamily="34" charset="0"/>
              </a:rPr>
              <a:t>21. Organicen su </a:t>
            </a:r>
            <a:r>
              <a:rPr lang="es-MX" sz="20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implementación y distribuyan las responsabilidades </a:t>
            </a:r>
            <a:r>
              <a:rPr lang="es-MX" sz="2000">
                <a:latin typeface="Arial" pitchFamily="34" charset="0"/>
                <a:cs typeface="Arial" pitchFamily="34" charset="0"/>
              </a:rPr>
              <a:t>entre todos los integrantes del CTE.</a:t>
            </a:r>
          </a:p>
        </p:txBody>
      </p:sp>
      <p:pic>
        <p:nvPicPr>
          <p:cNvPr id="12" name="Picture 2" descr="https://encrypted-tbn0.gstatic.com/images?q=tbn:ANd9GcTa_bnAa01UeKs9FPbGpAbHrAptGDO3nsc4027kyB2rbqrRFqQk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157133" y="1776189"/>
            <a:ext cx="2431201" cy="17105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11" name="10 Rectángulo redondeado"/>
          <p:cNvSpPr/>
          <p:nvPr/>
        </p:nvSpPr>
        <p:spPr>
          <a:xfrm rot="21315151">
            <a:off x="408920" y="4171793"/>
            <a:ext cx="4176512" cy="124903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Observen </a:t>
            </a:r>
            <a:r>
              <a:rPr lang="es-MX" b="1" i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cuáles acciones contribuyen a la atención de los factores críticos identificados </a:t>
            </a:r>
            <a:r>
              <a:rPr lang="es-MX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anteriormente.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1844824"/>
            <a:ext cx="324036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69930" y="467280"/>
            <a:ext cx="7691220" cy="738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100">
                <a:latin typeface="Arial" pitchFamily="34" charset="0"/>
                <a:cs typeface="Arial" pitchFamily="34" charset="0"/>
              </a:rPr>
              <a:t>22. Apoyen su tarea en un cuadro como el siguiente, el cual será empleado en la tercera sesión ordinaria: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69925" y="1412875"/>
          <a:ext cx="7691438" cy="2052638"/>
        </p:xfrm>
        <a:graphic>
          <a:graphicData uri="http://schemas.openxmlformats.org/drawingml/2006/table">
            <a:tbl>
              <a:tblPr/>
              <a:tblGrid>
                <a:gridCol w="1611313"/>
                <a:gridCol w="2197100"/>
                <a:gridCol w="1979612"/>
                <a:gridCol w="1903413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Acción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EEECE1"/>
                          </a:outerShdw>
                        </a:effectLst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Responsable(s) de implementarla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EEECE1"/>
                          </a:outerShdw>
                        </a:effectLst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Información requerida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EEECE1"/>
                          </a:outerShdw>
                        </a:effectLst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Tiempo de realizació</a:t>
                      </a: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EEECE1"/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	n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10 Llamada rectangular redondeada"/>
          <p:cNvSpPr/>
          <p:nvPr/>
        </p:nvSpPr>
        <p:spPr>
          <a:xfrm>
            <a:off x="669925" y="3671888"/>
            <a:ext cx="4333875" cy="2490787"/>
          </a:xfrm>
          <a:prstGeom prst="wedgeRoundRectCallout">
            <a:avLst>
              <a:gd name="adj1" fmla="val -49211"/>
              <a:gd name="adj2" fmla="val -1042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23. Revisen la estrategia de seguimiento y evaluación, y </a:t>
            </a:r>
            <a:r>
              <a:rPr lang="es-MX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elaboren los instrumentos que habrán de utilizar para verificar el grado de avance de las acciones del mes de noviembre</a:t>
            </a:r>
            <a:r>
              <a:rPr lang="es-MX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27673" name="AutoShape 7" descr="data:image/jpeg;base64,/9j/4AAQSkZJRgABAQAAAQABAAD/2wCEAAkGBxQSEhUUEhQVFhMWGBgbGBYYFhcZGBofGhkYGBwYFx0YHCggGBwlIBgYITEhJSkrLi4uFx8zODQtNygtLiwBCgoKDg0OGxAQGywmHyYvLCw0MCwsLCw0NDg3LCwtLCwsLCwtLCwsLC8sLCwsLCwsLCwsLCwsLCwsLDQsLCwsLP/AABEIAQ4AuwMBIgACEQEDEQH/xAAcAAEAAwADAQEAAAAAAAAAAAAABQYHAgMEAQj/xAA+EAABAwIEBAQDBQYFBQEAAAABAAIDBBEFEiExBkFRYRMicYEHMpEjQlKhsRRigpLB0TNysuHwFSRDorM1/8QAGgEBAAMBAQEAAAAAAAAAAAAAAAIDBAUBBv/EACkRAAICAQQBBAIBBQAAAAAAAAABAgMRBBIhMUETIlFxYfAyBSOBkcH/2gAMAwEAAhEDEQA/ANxREQBEXTWVbImF8jmsYN3ONggPNi+MQ0rQ6Z4aDoBuXHewA3Vfl+INOD5WSuHWwH5ErPMexM1lS+Uu8t7Rt10aNBYHa+57ldbGrm3a2SliBvq0iazI1CLjilNrl7b23YbD1spegxmCfSKVjj+G9nctcp1tqNbc1jSfqFCOvn5SJy0UfDN0RZVw5xdJTyNbM9zqcmzr+Ysv94He3UdL6XWqA32XQpujbHKMNlTreGfURFaVhERAEREAREQBERAEREAREQBERAFlXxTxh0tRHSROu1oBc0Hd7ibB3+UWP8RWqrAaGr/acRfNckOfI9pO9tQ38iFn1MsQx8l9CzLPwT9Hw/C0DPmc7mb2HtZSFNhUQ+Rzm9jZw+h/uuuV9hfkumOqB2IK5bjk2qTPRW4A5wvH4Z9Ltv7G4/NRrsCqBvH9HN/upqCsIC5TV5sobCfqFbq8KkaNY3n0AP6G6uPAHFgky0k1xK0WYTfzBovldfUOAHuAoSSuKhcRlLKimmbYPbMwE23u4b9f91p07dcuCi5qceTb0RF1jnhERAEREAREQBERAEREAREQBERAF+d+HKR0FZJE/R0Wdh3t5SBcXA0IsfQr9ELLPiRgAFYyZuZoqInMeWi1nMykOvtdzTa37nPVUaiOY5LaZYlgqXEvEDc3htOgOp6n+y+UONZ2DbMzY9RvY9f91H4bwa54kdIHEg2bfUkk20C4Y1wlV0ID3x2jdpvceht8pssfoKS4fRpV218rgvlJJmaHDYi4910YjUZGknl/VfOGWE0sV98qj+MA8MYWtc4B2uUE8tNB7qnzgmcKivEbrOcL31A/P6Lw8VyXjZl1JewttzN9LKuV1PUFwJGVztQ07n+l1OcFwvraqmp3h7THJnfcHRkYLumlzZt9ruCurqkmskJ2RfR+hKf5G33sP0XYiLpmEIiIAiIgCIiAIiIAiIgCIiAIiICPxbERCP3jtpe3tcE/7Kp8T14qI4rWux5J5HVpGxv1PNT+JxZpjfUBot262UNidK3M0Aa2uf0H6Fcy7US3uPg2V1Rwn5OvChax/CWn6FZ/jGMSy8QTwPc50JY1nhk+UAMY+9tr5iTfutDw85XAHbYqKm+HzWYia8TFwc23hlut7BuYuvroALWXlN0YwlFi2Dc4npo6AMYGtFmjZQPHE5gpnyc2gkettLrQYcP8uyq3H/Dj6mmkijF5HDyi9rkagXVFclvTZbJpxaXZT+F43VtPBK8C4LiSB+EEH0F7K/fDejAfPJY3GVgPK2pNu+35KK4TwJ9Fh8ccwAlsRlHK5zG/cn9FUcSqpYp2mOR7LkEWcQL330W1Wp2trpGfZ/bN+RR+BVZlhaXG7ho49SOffSxUgtqeVlGdrDwERF6eBERAEREAREQBERAEREAREQFc4grBA/NJpG+wa7WwI+647C+462PRR9PMJXF41Btb0Ct88LXtLXtDmnQggEH1BVJoC2Mva0BrWveABoAA4gAdFzdXSovevJs088+1kk6lG/NcaisyttzvZdkFY0m115Mbw4kCaO5yauaOY6gdQsK75L28dk1h0wcNTr6roxWoDHMN+Y/NVOHiONtiHi3qujFMbbK02dryHO6moMhtSluyWTEGmU9lU8UwESzxt2BzXPoLq14U/wCwY47lovdeSqpTNNE1j8ji4+a17ANcTp1sCF7XndhEpY25J/hOi8GDwwSQ17rE8xp9bbeyml00dMI2NYLkNG53PUm3Mm5Pqu5dqEdsUmc6Ty2wiIpHgREQBERAEREAREQBERAEREAWcYs7wqmZmwzZgL8nC/6krR1TPiLh7srKlg/w/LJ1yE6HuGm/8xKp1EN8CyqW2RBTxOePK4g9V8pq6upxo0zt5hvzW9Oa44ZVg210VikpHPaDGSHbgjkuU3jho3YyjKMcroHSFwiLCT5mObax59wuVDWMA+yi16ga/UrQquXERo6nhqBsC4WPvuoqbAqqa5dDHF+6waK9WRxj/pTteTwYJikzxlJsxuw/urDgcvi1kDDcgEuNuWVpIJ6DNlHvbmoiOgNM12fRxVl+G9EXeJUuGjvJHcbgG7iO17D1aeilTFSsyhZLbDDLyiIukYzhNM1gzPcGtG5JAGum5XyCZr2hzSHNOxGyruODxqyKB18gYH76ElxG3UBv/svRwe8GOUC1xPJcdNRa6AnkXhqsXijmigc77WW+Vo1NmgkuPQaEd/Yr3IAiIgCIiAIiIAiIgCIvJUPzP8MXGgc5wNiBfQC3Wx16eqA5uqrmzBmINjyaOtz/AEFyuplGHX8UNc4362sfu2PLU/VepoAsBYDkP7L6UBiPF7Th9aY2td4LwHR89HbtHobj6dVbOCuKo5PKSAV7viZhbXxwzkX8J4a7/K/QH2fk+pWU8TYa+nkNXSAmIn7aMf8AjfzOmzH7g8jcKm7RqyO6PZKOo2vZI/QYN11yyAWG5Ow/5yWNcNcePOVgLi4kAN3N+gWsU7zHH4sx82XX90dAuTZXKDwy7au0zM/iLWOjqAx4s02IseRIBPsVI8PY7JTABpzR84zt6g7gqtY1M/E6x3htLtC1gHS+56a8+y0nD8Dgp6ZjKgNzAAveTuRy2uAV069tUYxl/JlUpOcm10WHBsWZUMDm6E3u07i2/qNRqOvspBR9OyOSMeEMrWEhjmgaEaXb23HfVemlmzCx+ZujtLC9tx2O4WkgVzit5jqqKW5yZ3Ru008wDgSf4So2J08Mj2wG3jPPK9rXu5t9L+oOwUzxyQYY26XMzDrv5Q5xI+n0KpVF8QY4JR4zCWsDw1218zgbg9rW90B78PEk2MsMj7uii106NcLWGgJz5j+i0lZn8NXOqKuerkaQ6QFw3s0OcA1v0b+RWmKup5Tf5JS+AiIrCIREQBERAEREB8Jso7B3580nN5v7bDl0AXdjE2SGQ63IygjcF3lB9iQV1YR8tuyA78QiLmHKSHDYjkvLhOJmSJxc37SO4ewb3H4b9RspFzgNyoVlK9lQHxg5HaSempB+v6oD0yiOtp5IyHta9rmua9rmOFxa9j+oWLQSVEUjowSKiNxic2wcHkG1nNOjmu0NuYIK3ku7H6Km4/hEQr2VDSBIWEPZzu22STtoXC/ZvRe+sqotshKl2SSXZ1cK8LU8Ugl8CJk9rvyZsgdaxEYcTl720uvRx1HPM1tPAPNJqXa2AGhXppZ8hBGynYJw4XC4nrNz3y5Ns69i46KvhWG02EU5c9wMhHned3Ech0HZcMIqm1oFQ6QFvmyxD7tgQM99zz6LjjPBr62oL6qX/tm/JEy4J7vPL0H1XPFsdpcOjLIohZgFwxujbmwzHkT3V0ZrO7+Un+/vggl4XRb6GINjaBsAuFW0tIkaLkCzgN3N3sO43Hv1VK4I43M8cplbYNdaIDVxvc29v6q3w1Mzhfw2tB2DnarprlclL7IHjeovlAsfsZXNI6kxsuO2VzvyWcY9h7W0lyPO5zGN1Gpcbm45+Vrz7LTcZgeHRkxlzWu+QEahwyua0nnezgD0IvsFQeOq+EiJsDs7GmR99Rq37MNIPMHOLqFrxBs9issunwvpLU75fxuDWi/3Yrt6aHMX+1lc14MCw/8AZ6eKHmxgBI5n7x+t1717CO2KR5J5eQiIpngREQBERAEREBG8ROtTvPdn+tq44GbsuvdWU4kjew7OaR9Ra47qt4XXZGhrvmGh9Rod0BaAF9UVHiQ6rvZiA7ID3LJKGskfiNdI7Vhl8NruQ8IuZl+gDv4itXimDlghx2RlRNAwC7qmQ68rPcP6Kq6MpwcYonXJRmmzUIDcL7JiIh1JsFSZeLnRscfDJy7kEW6X1N1TsY4plqdCcrOg/qufXorJvlYRqs1NcUXXiX4kPP2cAGpsX322vYe68vEsxkpnxM+QAOGnmcQQbnqTZUWGBwdFcWzvuO4u0X/JaVgcuSeJx2DhfS+h8p09CV01p408IxKxz+iA4dqnUNP+0ts6SRxhgaRdrTu+Z3X5SArFg/CBxCL9oqqiUyOuW7OAvsSHA9jZuUfqvRjvDGaPwmNIbTzOOUaksJzNtbq135WVvweOIwtEZDQBYWNln1V8q4pQ4ZKFSlly6Mjgx+qoJZYGu8RrSW+G4ksdm8oLebXXIOm/RSHCeHCavhiGscGXXXUQWu4kfilOb+ILlxjgzYqpjw/MPPM9rr/+P5BcdZXRNGvNWf4Q4ZZktQ4auIjadNm+Z1uYu4i/+UKcrFbsx9sRg69yf+DRERFeRCIiAIiIAiIgCIiAKicY00lO90zGudC7V1rnIeZI5NO9+t9tFe0QGOs4oZ+ML2wcRtP3h9Vpc+GwvJc+KNzjuXMaSeWpIWD/ABIw7w6x74gBG8mwYLNBbYEDLp/woDQaTiQDn+aotbhzYZ6irzXaXOfGOWZ+tu5zE+yrUDX21zj6/RdrW5tM17cjf+qZPMFj4JoBXOewvDXAagi+YHQqp4vg8lPVSUx+dr8o7g2LSOxBBVk4Iw6Q1rPCcWus7UbaC+vbRe/j3E4jOx9vtwwxuc0gtuD8wPOwNvdXUrL/AAV29FbdIH1kbG6tiDWD+Ean63V0hFh0KpPDtc2llc9zc4c0tN9xe3mHdarhmGsLLvsbgEa8iLgiy8ubc8iprBZKJ/ixNqmODJAwtffVpyXuH87X1B3APeyyvwawyukhmyMkc55FyQ3MS6w7C+i0rhyIGOoga619geWdpbf6g/RUSep8GKTOLPjuHN6OGltO6wanPGDZTjnJCYtK6zy95fmeGZiBqIgHut0GeRv8g6K7/DfimNsMVM+NzDfSTQte5zifNbUHUDn7LOOIHFtoxqWNazTm4kySH3c9w9gpjhaJ9QWQsacztCSDYdSfRRTcZe36GFJc/ZuyIi2FAREQBERAEREAREQBERAFSaBjXSvuAbSP3H77ldlTC3w6qVtrDNmFv3gD/UoDw8UYv4LmxxRx6akubca3Gwtr3XR/1WAQMndTRuIeWFmUaSWzAtuCSHdDsVI8S4KJm+I292jXK3MSN9hqTqTpfdVWkcXSwxhr2QxP8UlzfPK+wADWAkgW2urMwwvkgt2TupqGV0r/APt5I8wuYYA0G0moa+Rx8o025LPeKMUE1Vla1scUIEbGNNwMvzm51cS7MSTqdFtOO1ho6SeZxtUVBytH4bjK0Drlbc+qrPAvBNOI/HnjD3O1aH+a3c33JWa/XRpWZf6RNUufRnmHYe+ocA0Oy83AX/l6n8lpuDPMDGQuGUAWjBdmd3a499x0Pqp+qljhaRG1rR0aAP0WeY3WOleS0m7Rceo1BWCOvsusTxiJetPGuOPJo3CVTeokbb5owb9MjrW/9/yUJ8RqaL9rhOtgx89QNbFkFiz3c7y6Lp4XrHSOZNHuG5iOtxYt7X/qoPirFvGdUTajx5Gwxg2uI6fzSHQkG8jgNOy6U2lHLKY9lOrZHSzC+riS53q43P6q/cBwuZURHUC9j7g6KpcQ4SaOpgFyXSwRyuH4S4uaWjqPLf3WkcCtkMkTyy0dnBpOlzlPm/Ij3WPDjKKL1hxbNDREW4zhERAEREAREQBERAEREAVKrH56qRwta4bcG/ygBWrFqoxROeLZgPLfa50CrWGU9hrqeZO5PMnqUBLUTiAveXjoL9bfmvHHoqn8S+If2am8NhtNUXaLbtYPnd73DR6novG8LIXJDYnX/wDU64ButNBoDyPMu/iNvYBWqorQ0WGwVN4PpxFTh33n6n05LvxfFAxpJOy4F+bbDdD2xOvHsU5A6lejDsDIiLnDzOCjOBaX9tmdM+/hxkW0+Y/2WnTwDLZV2z9P2I9jzyyFw6njp8PE0TcuVjri9znBLTudWucL25XFuio7KAz11PSA6RZGPPf/ABZjsRfUj1AVhra/wmPhdfIyQ1DhZuXJG2+XXW5k8M/XXkuHwhoHSSzVUmrhpfq+Q+JJz5DL/Ou1GfqQh+TI1tbOfxP4YnmrIKmGN0jMgjflFy3K97gbbkHOdhpburpw/RvysfI3IGtsyO1iNLZndHEcuQJvrtNornVFy3MjveMBERWEQiIgCIiAIiIAiIgCIiAr/ELi6WNnIAu9STlHLkAf5l6IohZduL4eX2kZ/iNB008w3tfkenLU9bjxUtYH2aLh17ZSCCD3B2QHk4lxqKigMsm17NaDq9x2a39SeQWZUeG1GKzmpmGVlxYEHLlGzWdfXuvDx3i7sQxEQRn7GJ/hRjqfvyHuTf2aFreE0bYoWRtHlY0AewXL1+pcFtiaKa0+WVrFofCZ5RYAaBQeP8Ivlw6OqzuD3PBewizQwuLAW8z911+YPbW08S6Md6Kx0cIfhbGu1BpR/wDPsoaCO9Nslc8YKrwrlhY1jAA0D/hVwjdcLPcGl8rT2CuOH1NwFzLo85Llyin/ABBflY8DeWRkZP7jB4rvYksHsrx8PsP8GhiuPNIDIdB9/UXtvpZUPjSIS1lPTXJbpmItf7WTzkdDa9vZa81oAsNANgu7o17fpYMtrPqIi2lIREQBERAEREAREQBERAEREAXir6NrvtBYSNB8wAuRZ3lPUale1fHNuLHmgMXwrBYnzRVAFntNz0dcW+q0WB3lVKw0hrnNGzXOA9A4hWqGbyr5jUZcuTowxgguLZPI70Km+LOIRDSRMiIMlQ0NZ2bku5+3IWA7uHRVbiiW4KrbMQfPVQsebiCnLW6jm8m/bTK3+Bb9JLZXIptWZInqFuUAdgp6inUE1y9dPMsk1ksizjidGGyy1Acc7mNDeWTLa5aeug15a9VqwWQY5WBsTyToAf0Uzw38V6eQMZVMdA+wu6+eO/XMPMPce53XS/p+drz+DPf2jRkXVT1DJGh8bmvYRcOaQ5pHUEaFdq6JQEREAREQBERAEREAREQBERAEREBj8o8KomZe+WR4v/EVMR1nk3UT8TcShirw1os8xtdKb6XOjb66HK36ZVDNxgW3/NcbU6dqZrrnwe3G573Vcx/BKqkMFe0fYSx5XafKczsufoHCxDu9ul+vFsYuDk1PXkFuHBkbZcLoxI0Pa+lhzNcA4OvG24cDoVr0tOF7kVWT+DHKHiVjhZ3lPfb2UnHjEfJwJ6DU/RTHGHwlBzS0BDdyad2xOp+zcT5eQynTuFl5MlPIWPa6ORhsWkWcCP8Am+ylLRQb4PFayexzEDJ5LEN530J9uSiMl+SkafGGv0maHfvDQ/7rlUPiBBZe3QrTXXGCxErlJt5ZbvgxWuZUy0+vhvjMgF9AWua0kDuHj+VbCsi+D1KZKueo2YyPw+xLyHW30sGD+Za6pngREQBERAEREAREQBERAEREARF1zus1xG4B/RAfm3jes8fEaqQG4MhaDbkwBg/0qJbEV6KZhkcXHVzyXE93G5P5qVnwosaC4jXkCgIOdtmr9A/C7/8AKpf8h/1uWEYoGtbodea/QnAtN4eHUbC3KRTxZha3mLAXXHUkknuUBOqE4l4Vpq9tqiO7gLNkbpI3/K711sbjsptEBhfEfwpq4CXUh/aY/wAN2slAtfUOIa72N9Rp0i8H4DxGoeGmB8LLjNJLZoaDzAJzP9AOmy/RCICH4UwBlDTNgYc1rue8gAucd3G3sB2AUwiIAiIgCIiAIiIAiIgCIiAIiIAuMjbgjqCFyRAfluqjdBNJC64dG9zdQQdDobHa4sfdfTV9yv0TjvCtJWWNRA17h94Xa/pbMwh1u1+Q6KHpvhfhrHZvAc7UEB8srmi1tLF3mGl/Nfc8tEBk3BnDUmI1DWhp/Z2OBmfyte+QHm49OQN1+imNAAA2GgXTRUccLAyJjWMGzWgAfQLvQBERAEREAREQBERAEREAREQBERAEREB/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674" name="AutoShape 9" descr="data:image/jpeg;base64,/9j/4AAQSkZJRgABAQAAAQABAAD/2wCEAAkGBxQSEhUUEhQVFhMWGBgbGBYYFhcZGBofGhkYGBwYFx0YHCggGBwlIBgYITEhJSkrLi4uFx8zODQtNygtLiwBCgoKDg0OGxAQGywmHyYvLCw0MCwsLCw0NDg3LCwtLCwsLCwtLCwsLC8sLCwsLCwsLCwsLCwsLCwsLDQsLCwsLP/AABEIAQ4AuwMBIgACEQEDEQH/xAAcAAEAAwADAQEAAAAAAAAAAAAABQYHAgMEAQj/xAA+EAABAwIEBAQDBQYFBQEAAAABAAIDBBEFEiExBkFRYRMicYEHMpEjQlKhsRRigpLB0TNysuHwFSRDorM1/8QAGgEBAAMBAQEAAAAAAAAAAAAAAAIDBAUBBv/EACkRAAICAQQBBAIBBQAAAAAAAAABAgMRBBIhMUETIlFxYfAyBSOBkcH/2gAMAwEAAhEDEQA/ANxREQBEXTWVbImF8jmsYN3ONggPNi+MQ0rQ6Z4aDoBuXHewA3Vfl+INOD5WSuHWwH5ErPMexM1lS+Uu8t7Rt10aNBYHa+57ldbGrm3a2SliBvq0iazI1CLjilNrl7b23YbD1spegxmCfSKVjj+G9nctcp1tqNbc1jSfqFCOvn5SJy0UfDN0RZVw5xdJTyNbM9zqcmzr+Ysv94He3UdL6XWqA32XQpujbHKMNlTreGfURFaVhERAEREAREQBERAEREAREQBERAFlXxTxh0tRHSROu1oBc0Hd7ibB3+UWP8RWqrAaGr/acRfNckOfI9pO9tQ38iFn1MsQx8l9CzLPwT9Hw/C0DPmc7mb2HtZSFNhUQ+Rzm9jZw+h/uuuV9hfkumOqB2IK5bjk2qTPRW4A5wvH4Z9Ltv7G4/NRrsCqBvH9HN/upqCsIC5TV5sobCfqFbq8KkaNY3n0AP6G6uPAHFgky0k1xK0WYTfzBovldfUOAHuAoSSuKhcRlLKimmbYPbMwE23u4b9f91p07dcuCi5qceTb0RF1jnhERAEREAREQBERAEREAREQBERAF+d+HKR0FZJE/R0Wdh3t5SBcXA0IsfQr9ELLPiRgAFYyZuZoqInMeWi1nMykOvtdzTa37nPVUaiOY5LaZYlgqXEvEDc3htOgOp6n+y+UONZ2DbMzY9RvY9f91H4bwa54kdIHEg2bfUkk20C4Y1wlV0ID3x2jdpvceht8pssfoKS4fRpV218rgvlJJmaHDYi4910YjUZGknl/VfOGWE0sV98qj+MA8MYWtc4B2uUE8tNB7qnzgmcKivEbrOcL31A/P6Lw8VyXjZl1JewttzN9LKuV1PUFwJGVztQ07n+l1OcFwvraqmp3h7THJnfcHRkYLumlzZt9ruCurqkmskJ2RfR+hKf5G33sP0XYiLpmEIiIAiIgCIiAIiIAiIgCIiAIiICPxbERCP3jtpe3tcE/7Kp8T14qI4rWux5J5HVpGxv1PNT+JxZpjfUBot262UNidK3M0Aa2uf0H6Fcy7US3uPg2V1Rwn5OvChax/CWn6FZ/jGMSy8QTwPc50JY1nhk+UAMY+9tr5iTfutDw85XAHbYqKm+HzWYia8TFwc23hlut7BuYuvroALWXlN0YwlFi2Dc4npo6AMYGtFmjZQPHE5gpnyc2gkettLrQYcP8uyq3H/Dj6mmkijF5HDyi9rkagXVFclvTZbJpxaXZT+F43VtPBK8C4LiSB+EEH0F7K/fDejAfPJY3GVgPK2pNu+35KK4TwJ9Fh8ccwAlsRlHK5zG/cn9FUcSqpYp2mOR7LkEWcQL330W1Wp2trpGfZ/bN+RR+BVZlhaXG7ho49SOffSxUgtqeVlGdrDwERF6eBERAEREAREQBERAEREAREQFc4grBA/NJpG+wa7WwI+647C+462PRR9PMJXF41Btb0Ct88LXtLXtDmnQggEH1BVJoC2Mva0BrWveABoAA4gAdFzdXSovevJs088+1kk6lG/NcaisyttzvZdkFY0m115Mbw4kCaO5yauaOY6gdQsK75L28dk1h0wcNTr6roxWoDHMN+Y/NVOHiONtiHi3qujFMbbK02dryHO6moMhtSluyWTEGmU9lU8UwESzxt2BzXPoLq14U/wCwY47lovdeSqpTNNE1j8ji4+a17ANcTp1sCF7XndhEpY25J/hOi8GDwwSQ17rE8xp9bbeyml00dMI2NYLkNG53PUm3Mm5Pqu5dqEdsUmc6Ty2wiIpHgREQBERAEREAREQBERAEREAWcYs7wqmZmwzZgL8nC/6krR1TPiLh7srKlg/w/LJ1yE6HuGm/8xKp1EN8CyqW2RBTxOePK4g9V8pq6upxo0zt5hvzW9Oa44ZVg210VikpHPaDGSHbgjkuU3jho3YyjKMcroHSFwiLCT5mObax59wuVDWMA+yi16ga/UrQquXERo6nhqBsC4WPvuoqbAqqa5dDHF+6waK9WRxj/pTteTwYJikzxlJsxuw/urDgcvi1kDDcgEuNuWVpIJ6DNlHvbmoiOgNM12fRxVl+G9EXeJUuGjvJHcbgG7iO17D1aeilTFSsyhZLbDDLyiIukYzhNM1gzPcGtG5JAGum5XyCZr2hzSHNOxGyruODxqyKB18gYH76ElxG3UBv/svRwe8GOUC1xPJcdNRa6AnkXhqsXijmigc77WW+Vo1NmgkuPQaEd/Yr3IAiIgCIiAIiIAiIgCIvJUPzP8MXGgc5wNiBfQC3Wx16eqA5uqrmzBmINjyaOtz/AEFyuplGHX8UNc4362sfu2PLU/VepoAsBYDkP7L6UBiPF7Th9aY2td4LwHR89HbtHobj6dVbOCuKo5PKSAV7viZhbXxwzkX8J4a7/K/QH2fk+pWU8TYa+nkNXSAmIn7aMf8AjfzOmzH7g8jcKm7RqyO6PZKOo2vZI/QYN11yyAWG5Ow/5yWNcNcePOVgLi4kAN3N+gWsU7zHH4sx82XX90dAuTZXKDwy7au0zM/iLWOjqAx4s02IseRIBPsVI8PY7JTABpzR84zt6g7gqtY1M/E6x3htLtC1gHS+56a8+y0nD8Dgp6ZjKgNzAAveTuRy2uAV069tUYxl/JlUpOcm10WHBsWZUMDm6E3u07i2/qNRqOvspBR9OyOSMeEMrWEhjmgaEaXb23HfVemlmzCx+ZujtLC9tx2O4WkgVzit5jqqKW5yZ3Ru008wDgSf4So2J08Mj2wG3jPPK9rXu5t9L+oOwUzxyQYY26XMzDrv5Q5xI+n0KpVF8QY4JR4zCWsDw1218zgbg9rW90B78PEk2MsMj7uii106NcLWGgJz5j+i0lZn8NXOqKuerkaQ6QFw3s0OcA1v0b+RWmKup5Tf5JS+AiIrCIREQBERAEREB8Jso7B3580nN5v7bDl0AXdjE2SGQ63IygjcF3lB9iQV1YR8tuyA78QiLmHKSHDYjkvLhOJmSJxc37SO4ewb3H4b9RspFzgNyoVlK9lQHxg5HaSempB+v6oD0yiOtp5IyHta9rmua9rmOFxa9j+oWLQSVEUjowSKiNxic2wcHkG1nNOjmu0NuYIK3ku7H6Km4/hEQr2VDSBIWEPZzu22STtoXC/ZvRe+sqotshKl2SSXZ1cK8LU8Ugl8CJk9rvyZsgdaxEYcTl720uvRx1HPM1tPAPNJqXa2AGhXppZ8hBGynYJw4XC4nrNz3y5Ns69i46KvhWG02EU5c9wMhHned3Ech0HZcMIqm1oFQ6QFvmyxD7tgQM99zz6LjjPBr62oL6qX/tm/JEy4J7vPL0H1XPFsdpcOjLIohZgFwxujbmwzHkT3V0ZrO7+Un+/vggl4XRb6GINjaBsAuFW0tIkaLkCzgN3N3sO43Hv1VK4I43M8cplbYNdaIDVxvc29v6q3w1Mzhfw2tB2DnarprlclL7IHjeovlAsfsZXNI6kxsuO2VzvyWcY9h7W0lyPO5zGN1Gpcbm45+Vrz7LTcZgeHRkxlzWu+QEahwyua0nnezgD0IvsFQeOq+EiJsDs7GmR99Rq37MNIPMHOLqFrxBs9issunwvpLU75fxuDWi/3Yrt6aHMX+1lc14MCw/8AZ6eKHmxgBI5n7x+t1717CO2KR5J5eQiIpngREQBERAEREBG8ROtTvPdn+tq44GbsuvdWU4kjew7OaR9Ra47qt4XXZGhrvmGh9Rod0BaAF9UVHiQ6rvZiA7ID3LJKGskfiNdI7Vhl8NruQ8IuZl+gDv4itXimDlghx2RlRNAwC7qmQ68rPcP6Kq6MpwcYonXJRmmzUIDcL7JiIh1JsFSZeLnRscfDJy7kEW6X1N1TsY4plqdCcrOg/qufXorJvlYRqs1NcUXXiX4kPP2cAGpsX322vYe68vEsxkpnxM+QAOGnmcQQbnqTZUWGBwdFcWzvuO4u0X/JaVgcuSeJx2DhfS+h8p09CV01p408IxKxz+iA4dqnUNP+0ts6SRxhgaRdrTu+Z3X5SArFg/CBxCL9oqqiUyOuW7OAvsSHA9jZuUfqvRjvDGaPwmNIbTzOOUaksJzNtbq135WVvweOIwtEZDQBYWNln1V8q4pQ4ZKFSlly6Mjgx+qoJZYGu8RrSW+G4ksdm8oLebXXIOm/RSHCeHCavhiGscGXXXUQWu4kfilOb+ILlxjgzYqpjw/MPPM9rr/+P5BcdZXRNGvNWf4Q4ZZktQ4auIjadNm+Z1uYu4i/+UKcrFbsx9sRg69yf+DRERFeRCIiAIiIAiIgCIiAKicY00lO90zGudC7V1rnIeZI5NO9+t9tFe0QGOs4oZ+ML2wcRtP3h9Vpc+GwvJc+KNzjuXMaSeWpIWD/ABIw7w6x74gBG8mwYLNBbYEDLp/woDQaTiQDn+aotbhzYZ6irzXaXOfGOWZ+tu5zE+yrUDX21zj6/RdrW5tM17cjf+qZPMFj4JoBXOewvDXAagi+YHQqp4vg8lPVSUx+dr8o7g2LSOxBBVk4Iw6Q1rPCcWus7UbaC+vbRe/j3E4jOx9vtwwxuc0gtuD8wPOwNvdXUrL/AAV29FbdIH1kbG6tiDWD+Ean63V0hFh0KpPDtc2llc9zc4c0tN9xe3mHdarhmGsLLvsbgEa8iLgiy8ubc8iprBZKJ/ixNqmODJAwtffVpyXuH87X1B3APeyyvwawyukhmyMkc55FyQ3MS6w7C+i0rhyIGOoga619geWdpbf6g/RUSep8GKTOLPjuHN6OGltO6wanPGDZTjnJCYtK6zy95fmeGZiBqIgHut0GeRv8g6K7/DfimNsMVM+NzDfSTQte5zifNbUHUDn7LOOIHFtoxqWNazTm4kySH3c9w9gpjhaJ9QWQsacztCSDYdSfRRTcZe36GFJc/ZuyIi2FAREQBERAEREAREQBERAFSaBjXSvuAbSP3H77ldlTC3w6qVtrDNmFv3gD/UoDw8UYv4LmxxRx6akubca3Gwtr3XR/1WAQMndTRuIeWFmUaSWzAtuCSHdDsVI8S4KJm+I292jXK3MSN9hqTqTpfdVWkcXSwxhr2QxP8UlzfPK+wADWAkgW2urMwwvkgt2TupqGV0r/APt5I8wuYYA0G0moa+Rx8o025LPeKMUE1Vla1scUIEbGNNwMvzm51cS7MSTqdFtOO1ho6SeZxtUVBytH4bjK0Drlbc+qrPAvBNOI/HnjD3O1aH+a3c33JWa/XRpWZf6RNUufRnmHYe+ocA0Oy83AX/l6n8lpuDPMDGQuGUAWjBdmd3a499x0Pqp+qljhaRG1rR0aAP0WeY3WOleS0m7Rceo1BWCOvsusTxiJetPGuOPJo3CVTeokbb5owb9MjrW/9/yUJ8RqaL9rhOtgx89QNbFkFiz3c7y6Lp4XrHSOZNHuG5iOtxYt7X/qoPirFvGdUTajx5Gwxg2uI6fzSHQkG8jgNOy6U2lHLKY9lOrZHSzC+riS53q43P6q/cBwuZURHUC9j7g6KpcQ4SaOpgFyXSwRyuH4S4uaWjqPLf3WkcCtkMkTyy0dnBpOlzlPm/Ij3WPDjKKL1hxbNDREW4zhERAEREAREQBERAEREAVKrH56qRwta4bcG/ygBWrFqoxROeLZgPLfa50CrWGU9hrqeZO5PMnqUBLUTiAveXjoL9bfmvHHoqn8S+If2am8NhtNUXaLbtYPnd73DR6novG8LIXJDYnX/wDU64ButNBoDyPMu/iNvYBWqorQ0WGwVN4PpxFTh33n6n05LvxfFAxpJOy4F+bbDdD2xOvHsU5A6lejDsDIiLnDzOCjOBaX9tmdM+/hxkW0+Y/2WnTwDLZV2z9P2I9jzyyFw6njp8PE0TcuVjri9znBLTudWucL25XFuio7KAz11PSA6RZGPPf/ABZjsRfUj1AVhra/wmPhdfIyQ1DhZuXJG2+XXW5k8M/XXkuHwhoHSSzVUmrhpfq+Q+JJz5DL/Ou1GfqQh+TI1tbOfxP4YnmrIKmGN0jMgjflFy3K97gbbkHOdhpburpw/RvysfI3IGtsyO1iNLZndHEcuQJvrtNornVFy3MjveMBERWEQiIgCIiAIiIAiIgCIiAr/ELi6WNnIAu9STlHLkAf5l6IohZduL4eX2kZ/iNB008w3tfkenLU9bjxUtYH2aLh17ZSCCD3B2QHk4lxqKigMsm17NaDq9x2a39SeQWZUeG1GKzmpmGVlxYEHLlGzWdfXuvDx3i7sQxEQRn7GJ/hRjqfvyHuTf2aFreE0bYoWRtHlY0AewXL1+pcFtiaKa0+WVrFofCZ5RYAaBQeP8Ivlw6OqzuD3PBewizQwuLAW8z911+YPbW08S6Md6Kx0cIfhbGu1BpR/wDPsoaCO9Nslc8YKrwrlhY1jAA0D/hVwjdcLPcGl8rT2CuOH1NwFzLo85Llyin/ABBflY8DeWRkZP7jB4rvYksHsrx8PsP8GhiuPNIDIdB9/UXtvpZUPjSIS1lPTXJbpmItf7WTzkdDa9vZa81oAsNANgu7o17fpYMtrPqIi2lIREQBERAEREAREQBERAEREAXir6NrvtBYSNB8wAuRZ3lPUale1fHNuLHmgMXwrBYnzRVAFntNz0dcW+q0WB3lVKw0hrnNGzXOA9A4hWqGbyr5jUZcuTowxgguLZPI70Km+LOIRDSRMiIMlQ0NZ2bku5+3IWA7uHRVbiiW4KrbMQfPVQsebiCnLW6jm8m/bTK3+Bb9JLZXIptWZInqFuUAdgp6inUE1y9dPMsk1ksizjidGGyy1Acc7mNDeWTLa5aeug15a9VqwWQY5WBsTyToAf0Uzw38V6eQMZVMdA+wu6+eO/XMPMPce53XS/p+drz+DPf2jRkXVT1DJGh8bmvYRcOaQ5pHUEaFdq6JQEREAREQBERAEREAREQBERAEREBj8o8KomZe+WR4v/EVMR1nk3UT8TcShirw1os8xtdKb6XOjb66HK36ZVDNxgW3/NcbU6dqZrrnwe3G573Vcx/BKqkMFe0fYSx5XafKczsufoHCxDu9ul+vFsYuDk1PXkFuHBkbZcLoxI0Pa+lhzNcA4OvG24cDoVr0tOF7kVWT+DHKHiVjhZ3lPfb2UnHjEfJwJ6DU/RTHGHwlBzS0BDdyad2xOp+zcT5eQynTuFl5MlPIWPa6ORhsWkWcCP8Am+ylLRQb4PFayexzEDJ5LEN530J9uSiMl+SkafGGv0maHfvDQ/7rlUPiBBZe3QrTXXGCxErlJt5ZbvgxWuZUy0+vhvjMgF9AWua0kDuHj+VbCsi+D1KZKueo2YyPw+xLyHW30sGD+Za6pngREQBERAEREAREQBERAEREARF1zus1xG4B/RAfm3jes8fEaqQG4MhaDbkwBg/0qJbEV6KZhkcXHVzyXE93G5P5qVnwosaC4jXkCgIOdtmr9A/C7/8AKpf8h/1uWEYoGtbodea/QnAtN4eHUbC3KRTxZha3mLAXXHUkknuUBOqE4l4Vpq9tqiO7gLNkbpI3/K711sbjsptEBhfEfwpq4CXUh/aY/wAN2slAtfUOIa72N9Rp0i8H4DxGoeGmB8LLjNJLZoaDzAJzP9AOmy/RCICH4UwBlDTNgYc1rue8gAucd3G3sB2AUwiIAiIgCIiAIiIAiIgCIiAIiIAuMjbgjqCFyRAfluqjdBNJC64dG9zdQQdDobHa4sfdfTV9yv0TjvCtJWWNRA17h94Xa/pbMwh1u1+Q6KHpvhfhrHZvAc7UEB8srmi1tLF3mGl/Nfc8tEBk3BnDUmI1DWhp/Z2OBmfyte+QHm49OQN1+imNAAA2GgXTRUccLAyJjWMGzWgAfQLvQBERAEREAREQBERAEREAREQBERAEREB//9k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675" name="AutoShape 11" descr="data:image/jpeg;base64,/9j/4AAQSkZJRgABAQAAAQABAAD/2wCEAAkGBxQSEhUUEhQVFhMWGBgbGBYYFhcZGBofGhkYGBwYFx0YHCggGBwlIBgYITEhJSkrLi4uFx8zODQtNygtLiwBCgoKDg0OGxAQGywmHyYvLCw0MCwsLCw0NDg3LCwtLCwsLCwtLCwsLC8sLCwsLCwsLCwsLCwsLCwsLDQsLCwsLP/AABEIAQ4AuwMBIgACEQEDEQH/xAAcAAEAAwADAQEAAAAAAAAAAAAABQYHAgMEAQj/xAA+EAABAwIEBAQDBQYFBQEAAAABAAIDBBEFEiExBkFRYRMicYEHMpEjQlKhsRRigpLB0TNysuHwFSRDorM1/8QAGgEBAAMBAQEAAAAAAAAAAAAAAAIDBAUBBv/EACkRAAICAQQBBAIBBQAAAAAAAAABAgMRBBIhMUETIlFxYfAyBSOBkcH/2gAMAwEAAhEDEQA/ANxREQBEXTWVbImF8jmsYN3ONggPNi+MQ0rQ6Z4aDoBuXHewA3Vfl+INOD5WSuHWwH5ErPMexM1lS+Uu8t7Rt10aNBYHa+57ldbGrm3a2SliBvq0iazI1CLjilNrl7b23YbD1spegxmCfSKVjj+G9nctcp1tqNbc1jSfqFCOvn5SJy0UfDN0RZVw5xdJTyNbM9zqcmzr+Ysv94He3UdL6XWqA32XQpujbHKMNlTreGfURFaVhERAEREAREQBERAEREAREQBERAFlXxTxh0tRHSROu1oBc0Hd7ibB3+UWP8RWqrAaGr/acRfNckOfI9pO9tQ38iFn1MsQx8l9CzLPwT9Hw/C0DPmc7mb2HtZSFNhUQ+Rzm9jZw+h/uuuV9hfkumOqB2IK5bjk2qTPRW4A5wvH4Z9Ltv7G4/NRrsCqBvH9HN/upqCsIC5TV5sobCfqFbq8KkaNY3n0AP6G6uPAHFgky0k1xK0WYTfzBovldfUOAHuAoSSuKhcRlLKimmbYPbMwE23u4b9f91p07dcuCi5qceTb0RF1jnhERAEREAREQBERAEREAREQBERAF+d+HKR0FZJE/R0Wdh3t5SBcXA0IsfQr9ELLPiRgAFYyZuZoqInMeWi1nMykOvtdzTa37nPVUaiOY5LaZYlgqXEvEDc3htOgOp6n+y+UONZ2DbMzY9RvY9f91H4bwa54kdIHEg2bfUkk20C4Y1wlV0ID3x2jdpvceht8pssfoKS4fRpV218rgvlJJmaHDYi4910YjUZGknl/VfOGWE0sV98qj+MA8MYWtc4B2uUE8tNB7qnzgmcKivEbrOcL31A/P6Lw8VyXjZl1JewttzN9LKuV1PUFwJGVztQ07n+l1OcFwvraqmp3h7THJnfcHRkYLumlzZt9ruCurqkmskJ2RfR+hKf5G33sP0XYiLpmEIiIAiIgCIiAIiIAiIgCIiAIiICPxbERCP3jtpe3tcE/7Kp8T14qI4rWux5J5HVpGxv1PNT+JxZpjfUBot262UNidK3M0Aa2uf0H6Fcy7US3uPg2V1Rwn5OvChax/CWn6FZ/jGMSy8QTwPc50JY1nhk+UAMY+9tr5iTfutDw85XAHbYqKm+HzWYia8TFwc23hlut7BuYuvroALWXlN0YwlFi2Dc4npo6AMYGtFmjZQPHE5gpnyc2gkettLrQYcP8uyq3H/Dj6mmkijF5HDyi9rkagXVFclvTZbJpxaXZT+F43VtPBK8C4LiSB+EEH0F7K/fDejAfPJY3GVgPK2pNu+35KK4TwJ9Fh8ccwAlsRlHK5zG/cn9FUcSqpYp2mOR7LkEWcQL330W1Wp2trpGfZ/bN+RR+BVZlhaXG7ho49SOffSxUgtqeVlGdrDwERF6eBERAEREAREQBERAEREAREQFc4grBA/NJpG+wa7WwI+647C+462PRR9PMJXF41Btb0Ct88LXtLXtDmnQggEH1BVJoC2Mva0BrWveABoAA4gAdFzdXSovevJs088+1kk6lG/NcaisyttzvZdkFY0m115Mbw4kCaO5yauaOY6gdQsK75L28dk1h0wcNTr6roxWoDHMN+Y/NVOHiONtiHi3qujFMbbK02dryHO6moMhtSluyWTEGmU9lU8UwESzxt2BzXPoLq14U/wCwY47lovdeSqpTNNE1j8ji4+a17ANcTp1sCF7XndhEpY25J/hOi8GDwwSQ17rE8xp9bbeyml00dMI2NYLkNG53PUm3Mm5Pqu5dqEdsUmc6Ty2wiIpHgREQBERAEREAREQBERAEREAWcYs7wqmZmwzZgL8nC/6krR1TPiLh7srKlg/w/LJ1yE6HuGm/8xKp1EN8CyqW2RBTxOePK4g9V8pq6upxo0zt5hvzW9Oa44ZVg210VikpHPaDGSHbgjkuU3jho3YyjKMcroHSFwiLCT5mObax59wuVDWMA+yi16ga/UrQquXERo6nhqBsC4WPvuoqbAqqa5dDHF+6waK9WRxj/pTteTwYJikzxlJsxuw/urDgcvi1kDDcgEuNuWVpIJ6DNlHvbmoiOgNM12fRxVl+G9EXeJUuGjvJHcbgG7iO17D1aeilTFSsyhZLbDDLyiIukYzhNM1gzPcGtG5JAGum5XyCZr2hzSHNOxGyruODxqyKB18gYH76ElxG3UBv/svRwe8GOUC1xPJcdNRa6AnkXhqsXijmigc77WW+Vo1NmgkuPQaEd/Yr3IAiIgCIiAIiIAiIgCIvJUPzP8MXGgc5wNiBfQC3Wx16eqA5uqrmzBmINjyaOtz/AEFyuplGHX8UNc4362sfu2PLU/VepoAsBYDkP7L6UBiPF7Th9aY2td4LwHR89HbtHobj6dVbOCuKo5PKSAV7viZhbXxwzkX8J4a7/K/QH2fk+pWU8TYa+nkNXSAmIn7aMf8AjfzOmzH7g8jcKm7RqyO6PZKOo2vZI/QYN11yyAWG5Ow/5yWNcNcePOVgLi4kAN3N+gWsU7zHH4sx82XX90dAuTZXKDwy7au0zM/iLWOjqAx4s02IseRIBPsVI8PY7JTABpzR84zt6g7gqtY1M/E6x3htLtC1gHS+56a8+y0nD8Dgp6ZjKgNzAAveTuRy2uAV069tUYxl/JlUpOcm10WHBsWZUMDm6E3u07i2/qNRqOvspBR9OyOSMeEMrWEhjmgaEaXb23HfVemlmzCx+ZujtLC9tx2O4WkgVzit5jqqKW5yZ3Ru008wDgSf4So2J08Mj2wG3jPPK9rXu5t9L+oOwUzxyQYY26XMzDrv5Q5xI+n0KpVF8QY4JR4zCWsDw1218zgbg9rW90B78PEk2MsMj7uii106NcLWGgJz5j+i0lZn8NXOqKuerkaQ6QFw3s0OcA1v0b+RWmKup5Tf5JS+AiIrCIREQBERAEREB8Jso7B3580nN5v7bDl0AXdjE2SGQ63IygjcF3lB9iQV1YR8tuyA78QiLmHKSHDYjkvLhOJmSJxc37SO4ewb3H4b9RspFzgNyoVlK9lQHxg5HaSempB+v6oD0yiOtp5IyHta9rmua9rmOFxa9j+oWLQSVEUjowSKiNxic2wcHkG1nNOjmu0NuYIK3ku7H6Km4/hEQr2VDSBIWEPZzu22STtoXC/ZvRe+sqotshKl2SSXZ1cK8LU8Ugl8CJk9rvyZsgdaxEYcTl720uvRx1HPM1tPAPNJqXa2AGhXppZ8hBGynYJw4XC4nrNz3y5Ns69i46KvhWG02EU5c9wMhHned3Ech0HZcMIqm1oFQ6QFvmyxD7tgQM99zz6LjjPBr62oL6qX/tm/JEy4J7vPL0H1XPFsdpcOjLIohZgFwxujbmwzHkT3V0ZrO7+Un+/vggl4XRb6GINjaBsAuFW0tIkaLkCzgN3N3sO43Hv1VK4I43M8cplbYNdaIDVxvc29v6q3w1Mzhfw2tB2DnarprlclL7IHjeovlAsfsZXNI6kxsuO2VzvyWcY9h7W0lyPO5zGN1Gpcbm45+Vrz7LTcZgeHRkxlzWu+QEahwyua0nnezgD0IvsFQeOq+EiJsDs7GmR99Rq37MNIPMHOLqFrxBs9issunwvpLU75fxuDWi/3Yrt6aHMX+1lc14MCw/8AZ6eKHmxgBI5n7x+t1717CO2KR5J5eQiIpngREQBERAEREBG8ROtTvPdn+tq44GbsuvdWU4kjew7OaR9Ra47qt4XXZGhrvmGh9Rod0BaAF9UVHiQ6rvZiA7ID3LJKGskfiNdI7Vhl8NruQ8IuZl+gDv4itXimDlghx2RlRNAwC7qmQ68rPcP6Kq6MpwcYonXJRmmzUIDcL7JiIh1JsFSZeLnRscfDJy7kEW6X1N1TsY4plqdCcrOg/qufXorJvlYRqs1NcUXXiX4kPP2cAGpsX322vYe68vEsxkpnxM+QAOGnmcQQbnqTZUWGBwdFcWzvuO4u0X/JaVgcuSeJx2DhfS+h8p09CV01p408IxKxz+iA4dqnUNP+0ts6SRxhgaRdrTu+Z3X5SArFg/CBxCL9oqqiUyOuW7OAvsSHA9jZuUfqvRjvDGaPwmNIbTzOOUaksJzNtbq135WVvweOIwtEZDQBYWNln1V8q4pQ4ZKFSlly6Mjgx+qoJZYGu8RrSW+G4ksdm8oLebXXIOm/RSHCeHCavhiGscGXXXUQWu4kfilOb+ILlxjgzYqpjw/MPPM9rr/+P5BcdZXRNGvNWf4Q4ZZktQ4auIjadNm+Z1uYu4i/+UKcrFbsx9sRg69yf+DRERFeRCIiAIiIAiIgCIiAKicY00lO90zGudC7V1rnIeZI5NO9+t9tFe0QGOs4oZ+ML2wcRtP3h9Vpc+GwvJc+KNzjuXMaSeWpIWD/ABIw7w6x74gBG8mwYLNBbYEDLp/woDQaTiQDn+aotbhzYZ6irzXaXOfGOWZ+tu5zE+yrUDX21zj6/RdrW5tM17cjf+qZPMFj4JoBXOewvDXAagi+YHQqp4vg8lPVSUx+dr8o7g2LSOxBBVk4Iw6Q1rPCcWus7UbaC+vbRe/j3E4jOx9vtwwxuc0gtuD8wPOwNvdXUrL/AAV29FbdIH1kbG6tiDWD+Ean63V0hFh0KpPDtc2llc9zc4c0tN9xe3mHdarhmGsLLvsbgEa8iLgiy8ubc8iprBZKJ/ixNqmODJAwtffVpyXuH87X1B3APeyyvwawyukhmyMkc55FyQ3MS6w7C+i0rhyIGOoga619geWdpbf6g/RUSep8GKTOLPjuHN6OGltO6wanPGDZTjnJCYtK6zy95fmeGZiBqIgHut0GeRv8g6K7/DfimNsMVM+NzDfSTQte5zifNbUHUDn7LOOIHFtoxqWNazTm4kySH3c9w9gpjhaJ9QWQsacztCSDYdSfRRTcZe36GFJc/ZuyIi2FAREQBERAEREAREQBERAFSaBjXSvuAbSP3H77ldlTC3w6qVtrDNmFv3gD/UoDw8UYv4LmxxRx6akubca3Gwtr3XR/1WAQMndTRuIeWFmUaSWzAtuCSHdDsVI8S4KJm+I292jXK3MSN9hqTqTpfdVWkcXSwxhr2QxP8UlzfPK+wADWAkgW2urMwwvkgt2TupqGV0r/APt5I8wuYYA0G0moa+Rx8o025LPeKMUE1Vla1scUIEbGNNwMvzm51cS7MSTqdFtOO1ho6SeZxtUVBytH4bjK0Drlbc+qrPAvBNOI/HnjD3O1aH+a3c33JWa/XRpWZf6RNUufRnmHYe+ocA0Oy83AX/l6n8lpuDPMDGQuGUAWjBdmd3a499x0Pqp+qljhaRG1rR0aAP0WeY3WOleS0m7Rceo1BWCOvsusTxiJetPGuOPJo3CVTeokbb5owb9MjrW/9/yUJ8RqaL9rhOtgx89QNbFkFiz3c7y6Lp4XrHSOZNHuG5iOtxYt7X/qoPirFvGdUTajx5Gwxg2uI6fzSHQkG8jgNOy6U2lHLKY9lOrZHSzC+riS53q43P6q/cBwuZURHUC9j7g6KpcQ4SaOpgFyXSwRyuH4S4uaWjqPLf3WkcCtkMkTyy0dnBpOlzlPm/Ij3WPDjKKL1hxbNDREW4zhERAEREAREQBERAEREAVKrH56qRwta4bcG/ygBWrFqoxROeLZgPLfa50CrWGU9hrqeZO5PMnqUBLUTiAveXjoL9bfmvHHoqn8S+If2am8NhtNUXaLbtYPnd73DR6novG8LIXJDYnX/wDU64ButNBoDyPMu/iNvYBWqorQ0WGwVN4PpxFTh33n6n05LvxfFAxpJOy4F+bbDdD2xOvHsU5A6lejDsDIiLnDzOCjOBaX9tmdM+/hxkW0+Y/2WnTwDLZV2z9P2I9jzyyFw6njp8PE0TcuVjri9znBLTudWucL25XFuio7KAz11PSA6RZGPPf/ABZjsRfUj1AVhra/wmPhdfIyQ1DhZuXJG2+XXW5k8M/XXkuHwhoHSSzVUmrhpfq+Q+JJz5DL/Ou1GfqQh+TI1tbOfxP4YnmrIKmGN0jMgjflFy3K97gbbkHOdhpburpw/RvysfI3IGtsyO1iNLZndHEcuQJvrtNornVFy3MjveMBERWEQiIgCIiAIiIAiIgCIiAr/ELi6WNnIAu9STlHLkAf5l6IohZduL4eX2kZ/iNB008w3tfkenLU9bjxUtYH2aLh17ZSCCD3B2QHk4lxqKigMsm17NaDq9x2a39SeQWZUeG1GKzmpmGVlxYEHLlGzWdfXuvDx3i7sQxEQRn7GJ/hRjqfvyHuTf2aFreE0bYoWRtHlY0AewXL1+pcFtiaKa0+WVrFofCZ5RYAaBQeP8Ivlw6OqzuD3PBewizQwuLAW8z911+YPbW08S6Md6Kx0cIfhbGu1BpR/wDPsoaCO9Nslc8YKrwrlhY1jAA0D/hVwjdcLPcGl8rT2CuOH1NwFzLo85Llyin/ABBflY8DeWRkZP7jB4rvYksHsrx8PsP8GhiuPNIDIdB9/UXtvpZUPjSIS1lPTXJbpmItf7WTzkdDa9vZa81oAsNANgu7o17fpYMtrPqIi2lIREQBERAEREAREQBERAEREAXir6NrvtBYSNB8wAuRZ3lPUale1fHNuLHmgMXwrBYnzRVAFntNz0dcW+q0WB3lVKw0hrnNGzXOA9A4hWqGbyr5jUZcuTowxgguLZPI70Km+LOIRDSRMiIMlQ0NZ2bku5+3IWA7uHRVbiiW4KrbMQfPVQsebiCnLW6jm8m/bTK3+Bb9JLZXIptWZInqFuUAdgp6inUE1y9dPMsk1ksizjidGGyy1Acc7mNDeWTLa5aeug15a9VqwWQY5WBsTyToAf0Uzw38V6eQMZVMdA+wu6+eO/XMPMPce53XS/p+drz+DPf2jRkXVT1DJGh8bmvYRcOaQ5pHUEaFdq6JQEREAREQBERAEREAREQBERAEREBj8o8KomZe+WR4v/EVMR1nk3UT8TcShirw1os8xtdKb6XOjb66HK36ZVDNxgW3/NcbU6dqZrrnwe3G573Vcx/BKqkMFe0fYSx5XafKczsufoHCxDu9ul+vFsYuDk1PXkFuHBkbZcLoxI0Pa+lhzNcA4OvG24cDoVr0tOF7kVWT+DHKHiVjhZ3lPfb2UnHjEfJwJ6DU/RTHGHwlBzS0BDdyad2xOp+zcT5eQynTuFl5MlPIWPa6ORhsWkWcCP8Am+ylLRQb4PFayexzEDJ5LEN530J9uSiMl+SkafGGv0maHfvDQ/7rlUPiBBZe3QrTXXGCxErlJt5ZbvgxWuZUy0+vhvjMgF9AWua0kDuHj+VbCsi+D1KZKueo2YyPw+xLyHW30sGD+Za6pngREQBERAEREAREQBERAEREARF1zus1xG4B/RAfm3jes8fEaqQG4MhaDbkwBg/0qJbEV6KZhkcXHVzyXE93G5P5qVnwosaC4jXkCgIOdtmr9A/C7/8AKpf8h/1uWEYoGtbodea/QnAtN4eHUbC3KRTxZha3mLAXXHUkknuUBOqE4l4Vpq9tqiO7gLNkbpI3/K711sbjsptEBhfEfwpq4CXUh/aY/wAN2slAtfUOIa72N9Rp0i8H4DxGoeGmB8LLjNJLZoaDzAJzP9AOmy/RCICH4UwBlDTNgYc1rue8gAucd3G3sB2AUwiIAiIgCIiAIiIAiIgCIiAIiIAuMjbgjqCFyRAfluqjdBNJC64dG9zdQQdDobHa4sfdfTV9yv0TjvCtJWWNRA17h94Xa/pbMwh1u1+Q6KHpvhfhrHZvAc7UEB8srmi1tLF3mGl/Nfc8tEBk3BnDUmI1DWhp/Z2OBmfyte+QHm49OQN1+imNAAA2GgXTRUccLAyJjWMGzWgAfQLvQBERAEREAREQBERAEREAREQBERAEREB//9k=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7676" name="Picture 17" descr="http://3.bp.blogspot.com/-_XAKH2DoqeY/UbaE5TPHdZI/AAAAAAAAADE/wGDkqt68zI4/s1600/audi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0288"/>
            <a:ext cx="333375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77" name="11 Grupo"/>
          <p:cNvGrpSpPr>
            <a:grpSpLocks/>
          </p:cNvGrpSpPr>
          <p:nvPr/>
        </p:nvGrpSpPr>
        <p:grpSpPr bwMode="auto">
          <a:xfrm>
            <a:off x="4198938" y="2951163"/>
            <a:ext cx="2009775" cy="1443037"/>
            <a:chOff x="5004048" y="1468335"/>
            <a:chExt cx="2008224" cy="1443038"/>
          </a:xfrm>
        </p:grpSpPr>
        <p:pic>
          <p:nvPicPr>
            <p:cNvPr id="27678" name="Picture 8" descr="https://salvadorzamora.files.wordpress.com/2012/11/scribus_logo.png?w=5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134" y="1468335"/>
              <a:ext cx="1608138" cy="144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3 CuadroTexto"/>
            <p:cNvSpPr txBox="1"/>
            <p:nvPr/>
          </p:nvSpPr>
          <p:spPr>
            <a:xfrm>
              <a:off x="5004048" y="1740864"/>
              <a:ext cx="1403226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Producto 5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8675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3813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8" name="12 CuadroTexto"/>
          <p:cNvSpPr txBox="1">
            <a:spLocks noChangeArrowheads="1"/>
          </p:cNvSpPr>
          <p:nvPr/>
        </p:nvSpPr>
        <p:spPr bwMode="auto">
          <a:xfrm>
            <a:off x="1042988" y="849313"/>
            <a:ext cx="2665412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Apartado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704975"/>
            <a:ext cx="49339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5 Rectángulo"/>
          <p:cNvSpPr>
            <a:spLocks noChangeArrowheads="1"/>
          </p:cNvSpPr>
          <p:nvPr/>
        </p:nvSpPr>
        <p:spPr bwMode="auto">
          <a:xfrm rot="21356233">
            <a:off x="4592638" y="2035175"/>
            <a:ext cx="3908425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Actividades para aprender a convivir </a:t>
            </a:r>
            <a:endParaRPr lang="es-MX" altLang="es-MX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680" name="Picture 11" descr="http://200.53.147.154/galeria/img/b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09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7" descr="http://i41.tinypic.com/2091wd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-46038"/>
            <a:ext cx="22669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3" descr="Five Ki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429000"/>
            <a:ext cx="5434013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78463" y="3860800"/>
            <a:ext cx="3341687" cy="2154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Hemos aprendido a volar como los pájaros y a nadar como los peces, pero no hemos aprendido el sencillo arte de vivir juntos como hermanos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Martin </a:t>
            </a:r>
            <a:r>
              <a:rPr lang="es-MX" sz="1400" dirty="0" err="1">
                <a:latin typeface="Arial" pitchFamily="34" charset="0"/>
                <a:cs typeface="Arial" pitchFamily="34" charset="0"/>
              </a:rPr>
              <a:t>Luther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 King (1929-1968)</a:t>
            </a:r>
            <a:r>
              <a:rPr lang="es-MX" sz="1400" dirty="0">
                <a:cs typeface="Arial" pitchFamily="34" charset="0"/>
              </a:rPr>
              <a:t> </a:t>
            </a:r>
          </a:p>
        </p:txBody>
      </p:sp>
      <p:sp>
        <p:nvSpPr>
          <p:cNvPr id="28684" name="13 CuadroTexto"/>
          <p:cNvSpPr txBox="1">
            <a:spLocks noChangeArrowheads="1"/>
          </p:cNvSpPr>
          <p:nvPr/>
        </p:nvSpPr>
        <p:spPr bwMode="auto">
          <a:xfrm>
            <a:off x="4581525" y="971550"/>
            <a:ext cx="1263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1600">
                <a:latin typeface="Arial" pitchFamily="34" charset="0"/>
              </a:rPr>
              <a:t>(Pp. 16)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83983">
            <a:off x="4950746" y="2446040"/>
            <a:ext cx="4022021" cy="3816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200">
                <a:latin typeface="Arial" pitchFamily="34" charset="0"/>
                <a:cs typeface="Arial" pitchFamily="34" charset="0"/>
              </a:rPr>
              <a:t>El propósito es que los alumnos </a:t>
            </a:r>
            <a:r>
              <a:rPr lang="es-MX" sz="22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practiquen la expresión de sus emociones y pensamientos, respetando las opiniones de los otros, a fin de promover el diálogo y la interacción sana y pacífica, tanto con sus pares como con los demás miembros de la comunidad educativa. </a:t>
            </a:r>
          </a:p>
        </p:txBody>
      </p:sp>
      <p:pic>
        <p:nvPicPr>
          <p:cNvPr id="29701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 descr="C:\Users\GabrieL\Downloads\Globo texto pensar rojo m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-355600"/>
            <a:ext cx="76231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23813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4" name="3 Rectángulo"/>
          <p:cNvSpPr/>
          <p:nvPr/>
        </p:nvSpPr>
        <p:spPr>
          <a:xfrm>
            <a:off x="1908175" y="561975"/>
            <a:ext cx="4875213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Las actividades de 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esta segunda </a:t>
            </a:r>
            <a:r>
              <a:rPr lang="es-MX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sesión abordan la empatía, la comunicación asertiva, el liderazgo democrático y la toma de </a:t>
            </a:r>
          </a:p>
          <a:p>
            <a:pPr algn="ctr">
              <a:defRPr/>
            </a:pPr>
            <a:r>
              <a:rPr lang="es-MX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decisiones</a:t>
            </a:r>
            <a:r>
              <a:rPr lang="es-MX" sz="200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9705" name="Picture 7" descr="http://3.bp.blogspot.com/-XGiMxcXS9j4/UwW3DxmFSBI/AAAAAAAAPT4/PB-TguoVT98/s1600/mnw9f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52450"/>
            <a:ext cx="22891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9" descr="http://www.aquiesmicumple.es/wp-content/uploads/2014/04/aplauso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886075"/>
            <a:ext cx="47434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3813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30723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611561" y="476672"/>
            <a:ext cx="8136904" cy="157078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2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24. </a:t>
            </a:r>
            <a:r>
              <a:rPr lang="es-MX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Organicen equipos </a:t>
            </a:r>
            <a:r>
              <a:rPr lang="es-MX" sz="22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para llevar a cabo </a:t>
            </a:r>
            <a:r>
              <a:rPr lang="es-MX" sz="2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la revisión y análisis de las actividades </a:t>
            </a:r>
            <a:r>
              <a:rPr lang="es-MX" sz="22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siguientes; de ser posible, y de acuerdo con el tiempo disponible en la sesión, desarrollen alguna de ellas.</a:t>
            </a:r>
          </a:p>
        </p:txBody>
      </p:sp>
      <p:grpSp>
        <p:nvGrpSpPr>
          <p:cNvPr id="30727" name="9 Grupo"/>
          <p:cNvGrpSpPr>
            <a:grpSpLocks/>
          </p:cNvGrpSpPr>
          <p:nvPr/>
        </p:nvGrpSpPr>
        <p:grpSpPr bwMode="auto">
          <a:xfrm rot="-412315">
            <a:off x="5883275" y="2222500"/>
            <a:ext cx="3165475" cy="4067175"/>
            <a:chOff x="5598132" y="2121565"/>
            <a:chExt cx="3296004" cy="4067967"/>
          </a:xfrm>
        </p:grpSpPr>
        <p:pic>
          <p:nvPicPr>
            <p:cNvPr id="48137" name="Picture 9" descr="C:\Users\GabrieL\Downloads\Post it azul rey transp.png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 rot="226195">
              <a:off x="5598132" y="2121565"/>
              <a:ext cx="3296004" cy="40679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</p:pic>
        <p:sp>
          <p:nvSpPr>
            <p:cNvPr id="8" name="7 Rectángulo"/>
            <p:cNvSpPr/>
            <p:nvPr/>
          </p:nvSpPr>
          <p:spPr>
            <a:xfrm rot="21302584">
              <a:off x="5946081" y="2663953"/>
              <a:ext cx="2800116" cy="31406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sz="2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25. Concluida la revisión, </a:t>
              </a:r>
              <a:r>
                <a:rPr lang="es-MX" sz="22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tomen acuerdos para ponerlas en práctica en su escuela; regístrenlos en el Cuaderno de Bitácora</a:t>
              </a:r>
            </a:p>
          </p:txBody>
        </p:sp>
      </p:grpSp>
      <p:pic>
        <p:nvPicPr>
          <p:cNvPr id="30728" name="Picture 8" descr="https://salvadorzamora.files.wordpress.com/2012/11/scribus_logo.png?w=5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4973638"/>
            <a:ext cx="16081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Imagen 1" descr="IMG_747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Imagen 2" descr="meca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6392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33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9138"/>
            <a:ext cx="3676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C:\Users\GabrieL\Downloads\Post it verde c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68388"/>
            <a:ext cx="5961063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4102" name="Picture 7" descr="http://schamanenstube.com/files/buttons/sphere-blu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5273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35100" y="809625"/>
            <a:ext cx="46085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</a:t>
            </a:r>
            <a:r>
              <a:rPr lang="es-MX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s-MX" sz="3200" b="1">
                <a:latin typeface="Arial" pitchFamily="34" charset="0"/>
                <a:cs typeface="Arial" pitchFamily="34" charset="0"/>
              </a:rPr>
              <a:t>ducción </a:t>
            </a:r>
            <a:r>
              <a:rPr lang="es-MX" sz="1600" b="1">
                <a:latin typeface="Arial" pitchFamily="34" charset="0"/>
                <a:cs typeface="Arial" pitchFamily="34" charset="0"/>
              </a:rPr>
              <a:t>(Pp. 4)</a:t>
            </a:r>
          </a:p>
        </p:txBody>
      </p:sp>
      <p:sp>
        <p:nvSpPr>
          <p:cNvPr id="7" name="6 Rectángulo"/>
          <p:cNvSpPr/>
          <p:nvPr/>
        </p:nvSpPr>
        <p:spPr>
          <a:xfrm rot="379160">
            <a:off x="3956050" y="1808163"/>
            <a:ext cx="4779963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000">
                <a:latin typeface="Arial" pitchFamily="34" charset="0"/>
                <a:cs typeface="Arial" pitchFamily="34" charset="0"/>
              </a:rPr>
              <a:t>Durante la primera sesión ordinaria de Consejo Técnico Escolar (CTE) los colectivos docentes reconocieron la importancia que tiene la toma de decisiones informadas para ejercer y promover la autonomía de gestión en su escuela. Para ello, </a:t>
            </a:r>
            <a:r>
              <a:rPr lang="es-MX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reflexionaron y pusieron en práctica un conjunto de acciones que les permitieron establecer las condiciones y los ambientes necesarios donde los estudiantes aprendan a aprender y aprendan a convivir. </a:t>
            </a:r>
          </a:p>
        </p:txBody>
      </p:sp>
      <p:pic>
        <p:nvPicPr>
          <p:cNvPr id="4105" name="Picture 3" descr="C:\Users\GabrieL\Downloads\Flecha en recuadro circul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54063"/>
            <a:ext cx="12239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Rectángulo"/>
          <p:cNvSpPr/>
          <p:nvPr/>
        </p:nvSpPr>
        <p:spPr>
          <a:xfrm>
            <a:off x="0" y="6400800"/>
            <a:ext cx="9158288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31748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15816" y="3284984"/>
            <a:ext cx="6228184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latin typeface="Arial" pitchFamily="34" charset="0"/>
                <a:cs typeface="Arial" pitchFamily="34" charset="0"/>
              </a:rPr>
              <a:t>Descubriendo nuestros sentimientos (</a:t>
            </a:r>
            <a:r>
              <a:rPr lang="es-MX" sz="2400">
                <a:latin typeface="Arial" pitchFamily="34" charset="0"/>
                <a:cs typeface="Arial" pitchFamily="34" charset="0"/>
              </a:rPr>
              <a:t>Empatía</a:t>
            </a:r>
            <a:r>
              <a:rPr lang="es-MX" sz="2400" b="1">
                <a:latin typeface="Arial" pitchFamily="34" charset="0"/>
                <a:cs typeface="Arial" pitchFamily="34" charset="0"/>
              </a:rPr>
              <a:t>) Pp. 19) </a:t>
            </a:r>
            <a:endParaRPr lang="es-MX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51262" y="2275541"/>
            <a:ext cx="6207547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latin typeface="Arial" pitchFamily="34" charset="0"/>
                <a:cs typeface="Arial" pitchFamily="34" charset="0"/>
              </a:rPr>
              <a:t>Conociendo a Ogrín, Rurrún y Rosa (</a:t>
            </a:r>
            <a:r>
              <a:rPr lang="es-MX" sz="2400">
                <a:latin typeface="Arial" pitchFamily="34" charset="0"/>
                <a:cs typeface="Arial" pitchFamily="34" charset="0"/>
              </a:rPr>
              <a:t>Asertividad</a:t>
            </a:r>
            <a:r>
              <a:rPr lang="es-MX" sz="2400" b="1">
                <a:latin typeface="Arial" pitchFamily="34" charset="0"/>
                <a:cs typeface="Arial" pitchFamily="34" charset="0"/>
              </a:rPr>
              <a:t>) (Pp. 17) </a:t>
            </a:r>
            <a:endParaRPr lang="es-MX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15815" y="4306468"/>
            <a:ext cx="6207547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latin typeface="Arial" pitchFamily="34" charset="0"/>
                <a:cs typeface="Arial" pitchFamily="34" charset="0"/>
              </a:rPr>
              <a:t>El director de la orquesta (</a:t>
            </a:r>
            <a:r>
              <a:rPr lang="es-MX" sz="2400">
                <a:latin typeface="Arial" pitchFamily="34" charset="0"/>
                <a:cs typeface="Arial" pitchFamily="34" charset="0"/>
              </a:rPr>
              <a:t>Liderazgo democrático</a:t>
            </a:r>
            <a:r>
              <a:rPr lang="es-MX" sz="2400" b="1">
                <a:latin typeface="Arial" pitchFamily="34" charset="0"/>
                <a:cs typeface="Arial" pitchFamily="34" charset="0"/>
              </a:rPr>
              <a:t>) (Pp. 20)</a:t>
            </a:r>
            <a:endParaRPr lang="es-MX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15815" y="5373216"/>
            <a:ext cx="6242993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latin typeface="Arial" pitchFamily="34" charset="0"/>
                <a:cs typeface="Arial" pitchFamily="34" charset="0"/>
              </a:rPr>
              <a:t>Cuéntame el final (</a:t>
            </a:r>
            <a:r>
              <a:rPr lang="es-MX" sz="2400">
                <a:latin typeface="Arial" pitchFamily="34" charset="0"/>
                <a:cs typeface="Arial" pitchFamily="34" charset="0"/>
              </a:rPr>
              <a:t>Toma de decisiones y consenso</a:t>
            </a:r>
            <a:r>
              <a:rPr lang="es-MX" sz="2400" b="1">
                <a:latin typeface="Arial" pitchFamily="34" charset="0"/>
                <a:cs typeface="Arial" pitchFamily="34" charset="0"/>
              </a:rPr>
              <a:t>) (Pp. 22) </a:t>
            </a:r>
            <a:endParaRPr lang="es-MX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6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197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3813" y="6381750"/>
            <a:ext cx="916781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32771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20713"/>
            <a:ext cx="91440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41" y="2780928"/>
            <a:ext cx="4797150" cy="35978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14 Grupo"/>
          <p:cNvGrpSpPr>
            <a:grpSpLocks/>
          </p:cNvGrpSpPr>
          <p:nvPr/>
        </p:nvGrpSpPr>
        <p:grpSpPr bwMode="auto">
          <a:xfrm rot="176422">
            <a:off x="434975" y="1836738"/>
            <a:ext cx="8104188" cy="4537075"/>
            <a:chOff x="571906" y="1700809"/>
            <a:chExt cx="8104549" cy="4536504"/>
          </a:xfrm>
        </p:grpSpPr>
        <p:pic>
          <p:nvPicPr>
            <p:cNvPr id="5131" name="Picture 2" descr="C:\Users\GabrieL\Downloads\0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06" y="1700809"/>
              <a:ext cx="3755978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ángulo 5"/>
            <p:cNvSpPr/>
            <p:nvPr/>
          </p:nvSpPr>
          <p:spPr>
            <a:xfrm>
              <a:off x="4260742" y="1878138"/>
              <a:ext cx="4415713" cy="7078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Valorar acciones acordadas</a:t>
              </a:r>
            </a:p>
            <a:p>
              <a:pPr algn="ctr">
                <a:defRPr/>
              </a:pPr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Presentar resultados obtenidos. </a:t>
              </a:r>
            </a:p>
          </p:txBody>
        </p:sp>
        <p:sp>
          <p:nvSpPr>
            <p:cNvPr id="6" name="Rectángulo 6"/>
            <p:cNvSpPr/>
            <p:nvPr/>
          </p:nvSpPr>
          <p:spPr>
            <a:xfrm>
              <a:off x="4243344" y="2784849"/>
              <a:ext cx="4415713" cy="101566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2000" b="1">
                  <a:latin typeface="Arial" pitchFamily="34" charset="0"/>
                  <a:cs typeface="Arial" pitchFamily="34" charset="0"/>
                </a:rPr>
                <a:t>Elaborar gráficas para identificar factores críticos</a:t>
              </a:r>
            </a:p>
            <a:p>
              <a:pPr algn="ctr">
                <a:defRPr/>
              </a:pPr>
              <a:r>
                <a:rPr lang="es-MX" sz="2000" b="1">
                  <a:latin typeface="Arial" pitchFamily="34" charset="0"/>
                  <a:cs typeface="Arial" pitchFamily="34" charset="0"/>
                </a:rPr>
                <a:t>Realizar los ajustes  </a:t>
              </a:r>
            </a:p>
          </p:txBody>
        </p:sp>
        <p:sp>
          <p:nvSpPr>
            <p:cNvPr id="7" name="Rectángulo 7"/>
            <p:cNvSpPr/>
            <p:nvPr/>
          </p:nvSpPr>
          <p:spPr>
            <a:xfrm>
              <a:off x="4260740" y="3912058"/>
              <a:ext cx="4415713" cy="43088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Rendición de cuentas </a:t>
              </a:r>
            </a:p>
          </p:txBody>
        </p:sp>
        <p:sp>
          <p:nvSpPr>
            <p:cNvPr id="8" name="Rectángulo 8"/>
            <p:cNvSpPr/>
            <p:nvPr/>
          </p:nvSpPr>
          <p:spPr>
            <a:xfrm>
              <a:off x="4295530" y="4442369"/>
              <a:ext cx="4380925" cy="769441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2200" b="1" i="1" dirty="0">
                  <a:latin typeface="Arial" panose="020B0604020202020204" pitchFamily="34" charset="0"/>
                  <a:ea typeface="+mn-ea"/>
                  <a:cs typeface="Arial" pitchFamily="34" charset="0"/>
                </a:rPr>
                <a:t>Acordar acciones para noviembre </a:t>
              </a:r>
              <a:endParaRPr lang="es-MX" sz="2200" b="1" dirty="0"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ectángulo 9"/>
            <p:cNvSpPr/>
            <p:nvPr/>
          </p:nvSpPr>
          <p:spPr>
            <a:xfrm>
              <a:off x="4260740" y="5302414"/>
              <a:ext cx="4380922" cy="769441"/>
            </a:xfrm>
            <a:prstGeom prst="rect">
              <a:avLst/>
            </a:prstGeom>
            <a:solidFill>
              <a:srgbClr val="3333FF"/>
            </a:solidFill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2200" b="1" i="1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itchFamily="34" charset="0"/>
                </a:rPr>
                <a:t>Actividades para aprender a convivir </a:t>
              </a:r>
              <a:endParaRPr lang="es-MX" sz="22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5124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http://schamanenstube.com/files/buttons/sphere-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5273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12 CuadroTexto"/>
          <p:cNvSpPr txBox="1">
            <a:spLocks noChangeArrowheads="1"/>
          </p:cNvSpPr>
          <p:nvPr/>
        </p:nvSpPr>
        <p:spPr bwMode="auto">
          <a:xfrm>
            <a:off x="1258888" y="809625"/>
            <a:ext cx="4608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3200" b="1">
                <a:solidFill>
                  <a:schemeClr val="bg1"/>
                </a:solidFill>
                <a:latin typeface="Arial" pitchFamily="34" charset="0"/>
              </a:rPr>
              <a:t>Apart</a:t>
            </a:r>
            <a:r>
              <a:rPr lang="es-MX" sz="3200" b="1">
                <a:latin typeface="Arial" pitchFamily="34" charset="0"/>
              </a:rPr>
              <a:t>ados</a:t>
            </a:r>
          </a:p>
        </p:txBody>
      </p:sp>
      <p:sp>
        <p:nvSpPr>
          <p:cNvPr id="16" name="15 Flecha abajo"/>
          <p:cNvSpPr/>
          <p:nvPr/>
        </p:nvSpPr>
        <p:spPr>
          <a:xfrm rot="150591">
            <a:off x="5198505" y="446034"/>
            <a:ext cx="3627425" cy="1593344"/>
          </a:xfrm>
          <a:prstGeom prst="downArrow">
            <a:avLst>
              <a:gd name="adj1" fmla="val 100000"/>
              <a:gd name="adj2" fmla="val 34328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000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s-MX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Para continuar con estos procesos, la guía de la segunda sesión contempla cinco apartados. </a:t>
            </a:r>
          </a:p>
        </p:txBody>
      </p:sp>
      <p:pic>
        <p:nvPicPr>
          <p:cNvPr id="5130" name="Picture 26" descr="C:\Users\GabrieL\Downloads\000a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345">
            <a:off x="4011613" y="309563"/>
            <a:ext cx="12668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6350" y="6419850"/>
            <a:ext cx="9150350" cy="477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6147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schamanenstube.com/files/buttons/sphere-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5273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9 CuadroTexto"/>
          <p:cNvSpPr txBox="1">
            <a:spLocks noChangeArrowheads="1"/>
          </p:cNvSpPr>
          <p:nvPr/>
        </p:nvSpPr>
        <p:spPr bwMode="auto">
          <a:xfrm>
            <a:off x="1258888" y="809625"/>
            <a:ext cx="4608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3200" b="1">
                <a:solidFill>
                  <a:schemeClr val="bg1"/>
                </a:solidFill>
                <a:latin typeface="Arial" pitchFamily="34" charset="0"/>
              </a:rPr>
              <a:t>Prop</a:t>
            </a:r>
            <a:r>
              <a:rPr lang="es-MX" sz="3200" b="1">
                <a:latin typeface="Arial" pitchFamily="34" charset="0"/>
              </a:rPr>
              <a:t>ósitos</a:t>
            </a:r>
          </a:p>
        </p:txBody>
      </p:sp>
      <p:sp>
        <p:nvSpPr>
          <p:cNvPr id="12" name="11 Llamada ovalada"/>
          <p:cNvSpPr/>
          <p:nvPr/>
        </p:nvSpPr>
        <p:spPr>
          <a:xfrm>
            <a:off x="4063102" y="693410"/>
            <a:ext cx="4604341" cy="1610844"/>
          </a:xfrm>
          <a:prstGeom prst="wedgeEllipseCallout">
            <a:avLst>
              <a:gd name="adj1" fmla="val -89262"/>
              <a:gd name="adj2" fmla="val 174954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Que el Consejo Técnico Escolar: </a:t>
            </a:r>
            <a:endParaRPr lang="es-MX" sz="24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 rot="211963">
            <a:off x="2953541" y="2460511"/>
            <a:ext cx="5606863" cy="3647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1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Valore el logro de los objetivos y las metas 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a partir del seguimiento a las acciones y los resultados obtenidos.</a:t>
            </a:r>
          </a:p>
          <a:p>
            <a:pPr>
              <a:defRPr/>
            </a:pPr>
            <a:r>
              <a:rPr lang="es-MX" sz="21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Determine la estrategia para informar 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a la comunidad escolar sobre los resultados. </a:t>
            </a:r>
          </a:p>
          <a:p>
            <a:pPr>
              <a:defRPr/>
            </a:pPr>
            <a:r>
              <a:rPr lang="es-MX" sz="2100" b="1" dirty="0">
                <a:latin typeface="Arial" pitchFamily="34" charset="0"/>
                <a:cs typeface="Arial" pitchFamily="34" charset="0"/>
              </a:rPr>
              <a:t>Identifique las </a:t>
            </a:r>
            <a:r>
              <a:rPr lang="es-MX" sz="21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acciones que se llevarán a cabo en noviembre 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y definir a los responsables de realizarlas.</a:t>
            </a:r>
          </a:p>
          <a:p>
            <a:pPr>
              <a:defRPr/>
            </a:pPr>
            <a:r>
              <a:rPr lang="es-MX" sz="21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Promueva ambientes de convivencia sanos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, pacíficos y formativos  mediante la realización de las actividades propuestas </a:t>
            </a:r>
          </a:p>
        </p:txBody>
      </p:sp>
      <p:pic>
        <p:nvPicPr>
          <p:cNvPr id="6156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66" y="2996952"/>
            <a:ext cx="2666849" cy="20001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1037" y="1556792"/>
            <a:ext cx="3419475" cy="25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 rot="21441361">
            <a:off x="263336" y="2401441"/>
            <a:ext cx="5893667" cy="3770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endParaRPr lang="es-MX" sz="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MX" sz="21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Lista de acciones de octubre. </a:t>
            </a:r>
          </a:p>
          <a:p>
            <a:pPr>
              <a:defRPr/>
            </a:pPr>
            <a:r>
              <a:rPr lang="es-MX" sz="21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Productos de la estrategia de seguimiento 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(evidencias concretas de los resultados). </a:t>
            </a:r>
          </a:p>
          <a:p>
            <a:pPr>
              <a:defRPr/>
            </a:pPr>
            <a:r>
              <a:rPr lang="es-MX" sz="21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Registro de asistencia del personal </a:t>
            </a:r>
            <a:r>
              <a:rPr lang="es-MX" sz="21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docente.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Listas de asistencia. </a:t>
            </a:r>
          </a:p>
          <a:p>
            <a:pPr>
              <a:defRPr/>
            </a:pP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Planeaciones didácticas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es-MX" sz="2100" b="1" dirty="0">
                <a:latin typeface="Arial" pitchFamily="34" charset="0"/>
                <a:cs typeface="Arial" pitchFamily="34" charset="0"/>
              </a:rPr>
              <a:t>Resultados de la primera evaluación bimestral. </a:t>
            </a:r>
          </a:p>
          <a:p>
            <a:pPr>
              <a:defRPr/>
            </a:pPr>
            <a:r>
              <a:rPr lang="es-MX" sz="2100" b="1" dirty="0">
                <a:latin typeface="Arial" pitchFamily="34" charset="0"/>
                <a:cs typeface="Arial" pitchFamily="34" charset="0"/>
              </a:rPr>
              <a:t>Relación de alumnos que presentan alguna dificultad en su desempeño escolar.</a:t>
            </a:r>
          </a:p>
          <a:p>
            <a:pPr>
              <a:defRPr/>
            </a:pPr>
            <a:endParaRPr lang="es-MX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6350" y="6419850"/>
            <a:ext cx="9150350" cy="477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7176" name="Picture 7" descr="http://schamanenstube.com/files/buttons/sphere-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2400"/>
            <a:ext cx="25273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11 CuadroTexto"/>
          <p:cNvSpPr txBox="1">
            <a:spLocks noChangeArrowheads="1"/>
          </p:cNvSpPr>
          <p:nvPr/>
        </p:nvSpPr>
        <p:spPr bwMode="auto">
          <a:xfrm>
            <a:off x="1258888" y="809625"/>
            <a:ext cx="4608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3200" b="1">
                <a:solidFill>
                  <a:schemeClr val="bg1"/>
                </a:solidFill>
                <a:latin typeface="Arial" pitchFamily="34" charset="0"/>
              </a:rPr>
              <a:t>Mater</a:t>
            </a:r>
            <a:r>
              <a:rPr lang="es-MX" sz="3200" b="1">
                <a:latin typeface="Arial" pitchFamily="34" charset="0"/>
              </a:rPr>
              <a:t>iales </a:t>
            </a:r>
            <a:r>
              <a:rPr lang="es-MX" sz="1600" b="1">
                <a:latin typeface="Arial" pitchFamily="34" charset="0"/>
              </a:rPr>
              <a:t>(Pp. 6)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rot="21442684">
            <a:off x="466464" y="2114203"/>
            <a:ext cx="5826069" cy="3616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 Registro de acciones realizadas y resultados obtenidos </a:t>
            </a:r>
            <a:r>
              <a:rPr lang="es-MX" sz="2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 el mes de octubre</a:t>
            </a:r>
            <a:r>
              <a:rPr lang="es-MX" sz="2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 Acciones y resultados de agosto, septiembre y octubre organizados </a:t>
            </a:r>
          </a:p>
          <a:p>
            <a:pPr>
              <a:defRPr/>
            </a:pP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 una Línea del Tiempo </a:t>
            </a:r>
          </a:p>
          <a:p>
            <a:pPr>
              <a:defRPr/>
            </a:pPr>
            <a:r>
              <a:rPr lang="es-MX" sz="21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 Gráficas de resultados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, correspondientes a las 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prioridades atendidas en la escuela. </a:t>
            </a:r>
          </a:p>
          <a:p>
            <a:pPr>
              <a:defRPr/>
            </a:pPr>
            <a:r>
              <a:rPr lang="es-MX" sz="21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4 Estrategia para comunicar resultados 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a la comunidad escolar. </a:t>
            </a:r>
          </a:p>
          <a:p>
            <a:pPr>
              <a:defRPr/>
            </a:pPr>
            <a:r>
              <a:rPr lang="es-MX" altLang="es-MX" sz="2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Lista de acciones</a:t>
            </a:r>
            <a:r>
              <a:rPr lang="es-MX" alt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2000" b="1" dirty="0">
                <a:latin typeface="Arial" pitchFamily="34" charset="0"/>
                <a:cs typeface="Arial" pitchFamily="34" charset="0"/>
              </a:rPr>
              <a:t>por desarrollar en el mes de noviembre. </a:t>
            </a:r>
          </a:p>
        </p:txBody>
      </p:sp>
      <p:pic>
        <p:nvPicPr>
          <p:cNvPr id="8199" name="Picture 7" descr="http://schamanenstube.com/files/buttons/sphere-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73025"/>
            <a:ext cx="25273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8 CuadroTexto"/>
          <p:cNvSpPr txBox="1">
            <a:spLocks noChangeArrowheads="1"/>
          </p:cNvSpPr>
          <p:nvPr/>
        </p:nvSpPr>
        <p:spPr bwMode="auto">
          <a:xfrm>
            <a:off x="1258888" y="809625"/>
            <a:ext cx="4608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3200" b="1">
                <a:solidFill>
                  <a:schemeClr val="bg1"/>
                </a:solidFill>
                <a:latin typeface="Arial" pitchFamily="34" charset="0"/>
              </a:rPr>
              <a:t>Produ</a:t>
            </a:r>
            <a:r>
              <a:rPr lang="es-MX" sz="3200" b="1">
                <a:latin typeface="Arial" pitchFamily="34" charset="0"/>
              </a:rPr>
              <a:t>ctos </a:t>
            </a:r>
            <a:r>
              <a:rPr lang="es-MX" sz="1600" b="1">
                <a:latin typeface="Arial" pitchFamily="34" charset="0"/>
              </a:rPr>
              <a:t>(Pp. 7)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24744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9219" name="Picture 1" descr="C:\Users\GabrieL\Downloads\1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http://schamanenstube.com/files/buttons/sphere-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2400"/>
            <a:ext cx="25273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03350" y="839788"/>
            <a:ext cx="51847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Organi</a:t>
            </a:r>
            <a:r>
              <a:rPr lang="es-MX" sz="2400" b="1">
                <a:latin typeface="Arial" pitchFamily="34" charset="0"/>
                <a:cs typeface="Arial" pitchFamily="34" charset="0"/>
              </a:rPr>
              <a:t>cemos nuestra </a:t>
            </a:r>
            <a:r>
              <a:rPr lang="es-MX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segun</a:t>
            </a:r>
            <a:r>
              <a:rPr lang="es-MX" sz="2400" b="1">
                <a:latin typeface="Arial" pitchFamily="34" charset="0"/>
                <a:cs typeface="Arial" pitchFamily="34" charset="0"/>
              </a:rPr>
              <a:t>da </a:t>
            </a:r>
            <a:r>
              <a:rPr lang="es-MX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sesión</a:t>
            </a:r>
            <a:r>
              <a:rPr lang="es-MX" sz="2400" b="1">
                <a:latin typeface="Arial" pitchFamily="34" charset="0"/>
                <a:cs typeface="Arial" pitchFamily="34" charset="0"/>
              </a:rPr>
              <a:t> ordinaria </a:t>
            </a:r>
            <a:r>
              <a:rPr lang="es-MX" sz="1600" b="1">
                <a:latin typeface="Arial" pitchFamily="34" charset="0"/>
                <a:cs typeface="Arial" pitchFamily="34" charset="0"/>
              </a:rPr>
              <a:t> (Pp. 7) </a:t>
            </a:r>
            <a:endParaRPr lang="es-MX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rot="253699">
            <a:off x="3360285" y="2118582"/>
            <a:ext cx="5232615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MX" sz="2100">
                <a:latin typeface="Arial" pitchFamily="34" charset="0"/>
                <a:cs typeface="Arial" pitchFamily="34" charset="0"/>
              </a:rPr>
              <a:t>1 Dar la bienvenida al grupo, y </a:t>
            </a:r>
            <a:r>
              <a:rPr lang="es-MX" sz="21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hacer énfasis en los propósitos del Consejo Técnico Escolar…</a:t>
            </a:r>
          </a:p>
          <a:p>
            <a:pPr>
              <a:defRPr/>
            </a:pPr>
            <a:r>
              <a:rPr lang="es-MX" sz="21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 Realizar una lectura general </a:t>
            </a:r>
            <a:r>
              <a:rPr lang="es-MX" sz="2100">
                <a:latin typeface="Arial" pitchFamily="34" charset="0"/>
                <a:cs typeface="Arial" pitchFamily="34" charset="0"/>
              </a:rPr>
              <a:t>de la guía; </a:t>
            </a:r>
          </a:p>
          <a:p>
            <a:pPr>
              <a:defRPr/>
            </a:pPr>
            <a:r>
              <a:rPr lang="es-MX" sz="21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 Leer la Introducción y los Propósitos</a:t>
            </a:r>
            <a:r>
              <a:rPr lang="es-MX" sz="2100">
                <a:latin typeface="Arial" pitchFamily="34" charset="0"/>
                <a:cs typeface="Arial" pitchFamily="34" charset="0"/>
              </a:rPr>
              <a:t>; comenten los productos que se obtendrán…</a:t>
            </a:r>
          </a:p>
          <a:p>
            <a:pPr>
              <a:defRPr/>
            </a:pPr>
            <a:r>
              <a:rPr lang="es-MX" sz="21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4 Nombrar al responsable de registrar</a:t>
            </a:r>
            <a:r>
              <a:rPr lang="es-MX" sz="2100">
                <a:latin typeface="Arial" pitchFamily="34" charset="0"/>
                <a:cs typeface="Arial" pitchFamily="34" charset="0"/>
              </a:rPr>
              <a:t>, en el </a:t>
            </a:r>
            <a:r>
              <a:rPr lang="es-MX" sz="2100" i="1">
                <a:latin typeface="Arial" pitchFamily="34" charset="0"/>
                <a:cs typeface="Arial" pitchFamily="34" charset="0"/>
              </a:rPr>
              <a:t>Cuaderno de Bitácora</a:t>
            </a:r>
            <a:r>
              <a:rPr lang="es-MX" sz="2100">
                <a:latin typeface="Arial" pitchFamily="34" charset="0"/>
                <a:cs typeface="Arial" pitchFamily="34" charset="0"/>
              </a:rPr>
              <a:t>, las conclusiones, decisiones, acuerdos y compromisos a los que arribe el Consejo. </a:t>
            </a:r>
          </a:p>
        </p:txBody>
      </p:sp>
      <p:pic>
        <p:nvPicPr>
          <p:cNvPr id="9225" name="Picture 2" descr="C:\Users\GabrieL\Downloads\Pin rojo transp l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874">
            <a:off x="7659688" y="1065213"/>
            <a:ext cx="11588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5930"/>
            <a:ext cx="2808312" cy="21062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3126" y="3318013"/>
            <a:ext cx="3051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050" y="6381750"/>
            <a:ext cx="9123363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pic>
        <p:nvPicPr>
          <p:cNvPr id="10244" name="Picture 1" descr="C:\Users\GabrieL\Downloads\1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97013"/>
            <a:ext cx="8272462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2 CuadroTexto"/>
          <p:cNvSpPr txBox="1">
            <a:spLocks noChangeArrowheads="1"/>
          </p:cNvSpPr>
          <p:nvPr/>
        </p:nvSpPr>
        <p:spPr bwMode="auto">
          <a:xfrm>
            <a:off x="949834" y="850106"/>
            <a:ext cx="3382962" cy="6461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Apartado</a:t>
            </a:r>
          </a:p>
        </p:txBody>
      </p:sp>
      <p:pic>
        <p:nvPicPr>
          <p:cNvPr id="10249" name="Picture 10" descr="http://200.53.147.154/galeria/img/b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5397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1 Rectángulo"/>
          <p:cNvSpPr>
            <a:spLocks noChangeArrowheads="1"/>
          </p:cNvSpPr>
          <p:nvPr/>
        </p:nvSpPr>
        <p:spPr bwMode="auto">
          <a:xfrm rot="197413">
            <a:off x="1727200" y="2368550"/>
            <a:ext cx="5710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chemeClr val="bg1"/>
                </a:solidFill>
                <a:latin typeface="Arial" pitchFamily="34" charset="0"/>
              </a:rPr>
              <a:t>Valorar acciones acordadas y presentar resultados obtenidos</a:t>
            </a:r>
            <a:r>
              <a:rPr lang="es-MX" sz="2800" b="1">
                <a:latin typeface="Arial" pitchFamily="34" charset="0"/>
              </a:rPr>
              <a:t>. </a:t>
            </a:r>
          </a:p>
        </p:txBody>
      </p:sp>
      <p:pic>
        <p:nvPicPr>
          <p:cNvPr id="10251" name="Picture 8" descr="C:\Users\GabrieL\Downloads\Hombres trabajando mov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724275"/>
            <a:ext cx="25034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6168036" y="3485071"/>
            <a:ext cx="2715291" cy="209400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Arial" pitchFamily="34" charset="0"/>
              </a:rPr>
              <a:t>¿</a:t>
            </a:r>
            <a:r>
              <a:rPr lang="es-MX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Cuánto avanzamos en este mes? </a:t>
            </a:r>
          </a:p>
        </p:txBody>
      </p:sp>
      <p:sp>
        <p:nvSpPr>
          <p:cNvPr id="10255" name="1 CuadroTexto"/>
          <p:cNvSpPr txBox="1">
            <a:spLocks noChangeArrowheads="1"/>
          </p:cNvSpPr>
          <p:nvPr/>
        </p:nvSpPr>
        <p:spPr bwMode="auto">
          <a:xfrm>
            <a:off x="4868863" y="982663"/>
            <a:ext cx="1265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sz="1600">
                <a:latin typeface="Arial" pitchFamily="34" charset="0"/>
              </a:rPr>
              <a:t>(Pp. 7)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1885</Words>
  <Application>Microsoft Office PowerPoint</Application>
  <PresentationFormat>Presentación en pantalla (4:3)</PresentationFormat>
  <Paragraphs>143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Calibri</vt:lpstr>
      <vt:lpstr>MS PGothic</vt:lpstr>
      <vt:lpstr>Arial</vt:lpstr>
      <vt:lpstr>Apple Chancery</vt:lpstr>
      <vt:lpstr>Adobe Caslon Pro</vt:lpstr>
      <vt:lpstr>Adobe Caslon Pro Bold</vt:lpstr>
      <vt:lpstr>Angsana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Juan Carlos</cp:lastModifiedBy>
  <cp:revision>101</cp:revision>
  <dcterms:created xsi:type="dcterms:W3CDTF">2014-10-15T15:12:20Z</dcterms:created>
  <dcterms:modified xsi:type="dcterms:W3CDTF">2014-10-25T06:13:13Z</dcterms:modified>
</cp:coreProperties>
</file>